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90" r:id="rId4"/>
    <p:sldId id="291" r:id="rId5"/>
    <p:sldId id="258" r:id="rId6"/>
    <p:sldId id="259" r:id="rId7"/>
    <p:sldId id="260" r:id="rId8"/>
    <p:sldId id="292" r:id="rId9"/>
    <p:sldId id="261" r:id="rId10"/>
    <p:sldId id="293" r:id="rId11"/>
    <p:sldId id="262" r:id="rId12"/>
    <p:sldId id="263" r:id="rId13"/>
    <p:sldId id="294" r:id="rId14"/>
    <p:sldId id="264" r:id="rId15"/>
    <p:sldId id="265" r:id="rId16"/>
    <p:sldId id="296" r:id="rId17"/>
    <p:sldId id="297" r:id="rId18"/>
    <p:sldId id="295" r:id="rId19"/>
    <p:sldId id="266" r:id="rId20"/>
    <p:sldId id="269" r:id="rId21"/>
    <p:sldId id="267" r:id="rId22"/>
    <p:sldId id="300" r:id="rId23"/>
    <p:sldId id="299" r:id="rId24"/>
    <p:sldId id="268" r:id="rId25"/>
    <p:sldId id="270" r:id="rId26"/>
    <p:sldId id="301" r:id="rId27"/>
    <p:sldId id="284" r:id="rId28"/>
    <p:sldId id="271" r:id="rId29"/>
    <p:sldId id="272" r:id="rId30"/>
    <p:sldId id="273" r:id="rId31"/>
    <p:sldId id="275" r:id="rId32"/>
    <p:sldId id="286" r:id="rId33"/>
    <p:sldId id="287" r:id="rId34"/>
    <p:sldId id="302" r:id="rId35"/>
    <p:sldId id="303" r:id="rId36"/>
    <p:sldId id="304" r:id="rId37"/>
    <p:sldId id="276" r:id="rId38"/>
    <p:sldId id="305" r:id="rId39"/>
    <p:sldId id="306" r:id="rId40"/>
    <p:sldId id="277" r:id="rId41"/>
    <p:sldId id="278" r:id="rId42"/>
    <p:sldId id="307" r:id="rId43"/>
    <p:sldId id="308" r:id="rId44"/>
    <p:sldId id="279" r:id="rId45"/>
    <p:sldId id="309" r:id="rId46"/>
    <p:sldId id="310" r:id="rId47"/>
    <p:sldId id="281" r:id="rId48"/>
    <p:sldId id="280" r:id="rId49"/>
    <p:sldId id="288" r:id="rId50"/>
    <p:sldId id="289" r:id="rId51"/>
    <p:sldId id="283" r:id="rId52"/>
    <p:sldId id="282" r:id="rId5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8566" autoAdjust="0"/>
  </p:normalViewPr>
  <p:slideViewPr>
    <p:cSldViewPr>
      <p:cViewPr varScale="1">
        <p:scale>
          <a:sx n="72" d="100"/>
          <a:sy n="72" d="100"/>
        </p:scale>
        <p:origin x="-132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7" name="6 Triángulo isósceles"/>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Título"/>
          <p:cNvSpPr>
            <a:spLocks noGrp="1"/>
          </p:cNvSpPr>
          <p:nvPr>
            <p:ph type="ctrTitle"/>
          </p:nvPr>
        </p:nvSpPr>
        <p:spPr>
          <a:xfrm>
            <a:off x="540544" y="776288"/>
            <a:ext cx="8062912" cy="1470025"/>
          </a:xfrm>
        </p:spPr>
        <p:txBody>
          <a:bodyPr anchor="b">
            <a:normAutofit/>
          </a:bodyPr>
          <a:lstStyle>
            <a:lvl1pPr algn="r">
              <a:defRPr sz="4400"/>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a:xfrm>
            <a:off x="1371600" y="6012656"/>
            <a:ext cx="5791200" cy="365125"/>
          </a:xfrm>
        </p:spPr>
        <p:txBody>
          <a:bodyPr tIns="0" bIns="0" anchor="t"/>
          <a:lstStyle>
            <a:lvl1pPr algn="r">
              <a:defRPr sz="1000"/>
            </a:lvl1pPr>
          </a:lstStyle>
          <a:p>
            <a:fld id="{CAC04110-BA80-4019-A921-954BA442CFFE}" type="datetimeFigureOut">
              <a:rPr lang="es-ES" smtClean="0"/>
              <a:pPr/>
              <a:t>15/11/2011</a:t>
            </a:fld>
            <a:endParaRPr lang="es-ES"/>
          </a:p>
        </p:txBody>
      </p:sp>
      <p:sp>
        <p:nvSpPr>
          <p:cNvPr id="17" name="16 Marcador de pie de página"/>
          <p:cNvSpPr>
            <a:spLocks noGrp="1"/>
          </p:cNvSpPr>
          <p:nvPr>
            <p:ph type="ftr" sz="quarter" idx="11"/>
          </p:nvPr>
        </p:nvSpPr>
        <p:spPr>
          <a:xfrm>
            <a:off x="1371600" y="5650704"/>
            <a:ext cx="5791200" cy="365125"/>
          </a:xfrm>
        </p:spPr>
        <p:txBody>
          <a:bodyPr tIns="0" bIns="0" anchor="b"/>
          <a:lstStyle>
            <a:lvl1pPr algn="r">
              <a:defRPr sz="1100"/>
            </a:lvl1pPr>
          </a:lstStyle>
          <a:p>
            <a:endParaRPr lang="es-ES"/>
          </a:p>
        </p:txBody>
      </p:sp>
      <p:sp>
        <p:nvSpPr>
          <p:cNvPr id="29" name="28 Marcador de número de diapositiva"/>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D87B8FD3-362E-4702-AD60-7C2FC48FFC63}"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CAC04110-BA80-4019-A921-954BA442CFFE}" type="datetimeFigureOut">
              <a:rPr lang="es-ES" smtClean="0"/>
              <a:pPr/>
              <a:t>15/11/2011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87B8FD3-362E-4702-AD60-7C2FC48FFC63}"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381000"/>
            <a:ext cx="1905000" cy="5486400"/>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381000"/>
            <a:ext cx="6248400" cy="5486400"/>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CAC04110-BA80-4019-A921-954BA442CFFE}" type="datetimeFigureOut">
              <a:rPr lang="es-ES" smtClean="0"/>
              <a:pPr/>
              <a:t>15/11/2011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D87B8FD3-362E-4702-AD60-7C2FC48FFC63}"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399032"/>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a:xfrm>
            <a:off x="457200" y="1882808"/>
            <a:ext cx="8229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a:xfrm>
            <a:off x="4791456" y="6480048"/>
            <a:ext cx="2133600" cy="301752"/>
          </a:xfrm>
        </p:spPr>
        <p:txBody>
          <a:bodyPr/>
          <a:lstStyle/>
          <a:p>
            <a:fld id="{CAC04110-BA80-4019-A921-954BA442CFFE}" type="datetimeFigureOut">
              <a:rPr lang="es-ES" smtClean="0"/>
              <a:pPr/>
              <a:t>15/11/2011</a:t>
            </a:fld>
            <a:endParaRPr lang="es-ES"/>
          </a:p>
        </p:txBody>
      </p:sp>
      <p:sp>
        <p:nvSpPr>
          <p:cNvPr id="5" name="4 Marcador de pie de página"/>
          <p:cNvSpPr>
            <a:spLocks noGrp="1"/>
          </p:cNvSpPr>
          <p:nvPr>
            <p:ph type="ftr" sz="quarter" idx="11"/>
          </p:nvPr>
        </p:nvSpPr>
        <p:spPr>
          <a:xfrm>
            <a:off x="457200" y="6480969"/>
            <a:ext cx="4260056" cy="300831"/>
          </a:xfrm>
        </p:spPr>
        <p:txBody>
          <a:bodyPr/>
          <a:lstStyle/>
          <a:p>
            <a:endParaRPr lang="es-ES"/>
          </a:p>
        </p:txBody>
      </p:sp>
      <p:sp>
        <p:nvSpPr>
          <p:cNvPr id="6" name="5 Marcador de número de diapositiva"/>
          <p:cNvSpPr>
            <a:spLocks noGrp="1"/>
          </p:cNvSpPr>
          <p:nvPr>
            <p:ph type="sldNum" sz="quarter" idx="12"/>
          </p:nvPr>
        </p:nvSpPr>
        <p:spPr/>
        <p:txBody>
          <a:bodyPr/>
          <a:lstStyle/>
          <a:p>
            <a:fld id="{D87B8FD3-362E-4702-AD60-7C2FC48FFC63}"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9" name="8 Triángulo rectángulo"/>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Triángulo isósceles"/>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Marcador de fecha"/>
          <p:cNvSpPr>
            <a:spLocks noGrp="1"/>
          </p:cNvSpPr>
          <p:nvPr>
            <p:ph type="dt" sz="half" idx="10"/>
          </p:nvPr>
        </p:nvSpPr>
        <p:spPr>
          <a:xfrm>
            <a:off x="6955632" y="6477000"/>
            <a:ext cx="2133600" cy="304800"/>
          </a:xfrm>
        </p:spPr>
        <p:txBody>
          <a:bodyPr/>
          <a:lstStyle/>
          <a:p>
            <a:fld id="{CAC04110-BA80-4019-A921-954BA442CFFE}" type="datetimeFigureOut">
              <a:rPr lang="es-ES" smtClean="0"/>
              <a:pPr/>
              <a:t>15/11/2011</a:t>
            </a:fld>
            <a:endParaRPr lang="es-ES"/>
          </a:p>
        </p:txBody>
      </p:sp>
      <p:sp>
        <p:nvSpPr>
          <p:cNvPr id="5" name="4 Marcador de pie de página"/>
          <p:cNvSpPr>
            <a:spLocks noGrp="1"/>
          </p:cNvSpPr>
          <p:nvPr>
            <p:ph type="ftr" sz="quarter" idx="11"/>
          </p:nvPr>
        </p:nvSpPr>
        <p:spPr>
          <a:xfrm>
            <a:off x="2619376" y="6480969"/>
            <a:ext cx="4260056" cy="300831"/>
          </a:xfrm>
        </p:spPr>
        <p:txBody>
          <a:bodyPr/>
          <a:lstStyle/>
          <a:p>
            <a:endParaRPr lang="es-ES"/>
          </a:p>
        </p:txBody>
      </p:sp>
      <p:sp>
        <p:nvSpPr>
          <p:cNvPr id="6" name="5 Marcador de número de diapositiva"/>
          <p:cNvSpPr>
            <a:spLocks noGrp="1"/>
          </p:cNvSpPr>
          <p:nvPr>
            <p:ph type="sldNum" sz="quarter" idx="12"/>
          </p:nvPr>
        </p:nvSpPr>
        <p:spPr>
          <a:xfrm>
            <a:off x="8451056" y="809624"/>
            <a:ext cx="502920" cy="300831"/>
          </a:xfrm>
        </p:spPr>
        <p:txBody>
          <a:bodyPr/>
          <a:lstStyle/>
          <a:p>
            <a:fld id="{D87B8FD3-362E-4702-AD60-7C2FC48FFC63}" type="slidenum">
              <a:rPr lang="es-ES" smtClean="0"/>
              <a:pPr/>
              <a:t>‹Nº›</a:t>
            </a:fld>
            <a:endParaRPr lang="es-ES"/>
          </a:p>
        </p:txBody>
      </p:sp>
      <p:cxnSp>
        <p:nvCxnSpPr>
          <p:cNvPr id="11" name="10 Conector recto"/>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Conector recto"/>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4791456" y="6480969"/>
            <a:ext cx="2133600" cy="301752"/>
          </a:xfrm>
        </p:spPr>
        <p:txBody>
          <a:bodyPr/>
          <a:lstStyle/>
          <a:p>
            <a:fld id="{CAC04110-BA80-4019-A921-954BA442CFFE}" type="datetimeFigureOut">
              <a:rPr lang="es-ES" smtClean="0"/>
              <a:pPr/>
              <a:t>15/11/2011</a:t>
            </a:fld>
            <a:endParaRPr lang="es-ES"/>
          </a:p>
        </p:txBody>
      </p:sp>
      <p:sp>
        <p:nvSpPr>
          <p:cNvPr id="6" name="5 Marcador de pie de página"/>
          <p:cNvSpPr>
            <a:spLocks noGrp="1"/>
          </p:cNvSpPr>
          <p:nvPr>
            <p:ph type="ftr" sz="quarter" idx="11"/>
          </p:nvPr>
        </p:nvSpPr>
        <p:spPr>
          <a:xfrm>
            <a:off x="457200" y="6480969"/>
            <a:ext cx="4260056" cy="301752"/>
          </a:xfrm>
        </p:spPr>
        <p:txBody>
          <a:bodyPr/>
          <a:lstStyle/>
          <a:p>
            <a:endParaRPr lang="es-ES"/>
          </a:p>
        </p:txBody>
      </p:sp>
      <p:sp>
        <p:nvSpPr>
          <p:cNvPr id="7" name="6 Marcador de número de diapositiva"/>
          <p:cNvSpPr>
            <a:spLocks noGrp="1"/>
          </p:cNvSpPr>
          <p:nvPr>
            <p:ph type="sldNum" sz="quarter" idx="12"/>
          </p:nvPr>
        </p:nvSpPr>
        <p:spPr>
          <a:xfrm>
            <a:off x="7589520" y="6480969"/>
            <a:ext cx="502920" cy="301752"/>
          </a:xfrm>
        </p:spPr>
        <p:txBody>
          <a:bodyPr/>
          <a:lstStyle/>
          <a:p>
            <a:fld id="{D87B8FD3-362E-4702-AD60-7C2FC48FFC63}"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a:xfrm>
            <a:off x="4791456" y="6480969"/>
            <a:ext cx="2130552" cy="301752"/>
          </a:xfrm>
        </p:spPr>
        <p:txBody>
          <a:bodyPr/>
          <a:lstStyle/>
          <a:p>
            <a:fld id="{CAC04110-BA80-4019-A921-954BA442CFFE}" type="datetimeFigureOut">
              <a:rPr lang="es-ES" smtClean="0"/>
              <a:pPr/>
              <a:t>15/11/2011</a:t>
            </a:fld>
            <a:endParaRPr lang="es-ES"/>
          </a:p>
        </p:txBody>
      </p:sp>
      <p:sp>
        <p:nvSpPr>
          <p:cNvPr id="8" name="7 Marcador de pie de página"/>
          <p:cNvSpPr>
            <a:spLocks noGrp="1"/>
          </p:cNvSpPr>
          <p:nvPr>
            <p:ph type="ftr" sz="quarter" idx="11"/>
          </p:nvPr>
        </p:nvSpPr>
        <p:spPr>
          <a:xfrm>
            <a:off x="457200" y="6480969"/>
            <a:ext cx="4261104" cy="301752"/>
          </a:xfrm>
        </p:spPr>
        <p:txBody>
          <a:bodyPr/>
          <a:lstStyle/>
          <a:p>
            <a:endParaRPr lang="es-ES"/>
          </a:p>
        </p:txBody>
      </p:sp>
      <p:sp>
        <p:nvSpPr>
          <p:cNvPr id="9" name="8 Marcador de número de diapositiva"/>
          <p:cNvSpPr>
            <a:spLocks noGrp="1"/>
          </p:cNvSpPr>
          <p:nvPr>
            <p:ph type="sldNum" sz="quarter" idx="12"/>
          </p:nvPr>
        </p:nvSpPr>
        <p:spPr>
          <a:xfrm>
            <a:off x="7589520" y="6483096"/>
            <a:ext cx="502920" cy="301752"/>
          </a:xfrm>
        </p:spPr>
        <p:txBody>
          <a:bodyPr/>
          <a:lstStyle>
            <a:lvl1pPr algn="ctr">
              <a:defRPr/>
            </a:lvl1pPr>
          </a:lstStyle>
          <a:p>
            <a:fld id="{D87B8FD3-362E-4702-AD60-7C2FC48FFC63}"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CAC04110-BA80-4019-A921-954BA442CFFE}" type="datetimeFigureOut">
              <a:rPr lang="es-ES" smtClean="0"/>
              <a:pPr/>
              <a:t>15/11/2011</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D87B8FD3-362E-4702-AD60-7C2FC48FFC63}"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a:xfrm>
            <a:off x="4791456" y="6480969"/>
            <a:ext cx="2133600" cy="301752"/>
          </a:xfrm>
        </p:spPr>
        <p:txBody>
          <a:bodyPr/>
          <a:lstStyle/>
          <a:p>
            <a:fld id="{CAC04110-BA80-4019-A921-954BA442CFFE}" type="datetimeFigureOut">
              <a:rPr lang="es-ES" smtClean="0"/>
              <a:pPr/>
              <a:t>15/11/2011</a:t>
            </a:fld>
            <a:endParaRPr lang="es-ES"/>
          </a:p>
        </p:txBody>
      </p:sp>
      <p:sp>
        <p:nvSpPr>
          <p:cNvPr id="3" name="2 Marcador de pie de página"/>
          <p:cNvSpPr>
            <a:spLocks noGrp="1"/>
          </p:cNvSpPr>
          <p:nvPr>
            <p:ph type="ftr" sz="quarter" idx="11"/>
          </p:nvPr>
        </p:nvSpPr>
        <p:spPr>
          <a:xfrm>
            <a:off x="457200" y="6481890"/>
            <a:ext cx="4260056" cy="300831"/>
          </a:xfrm>
        </p:spPr>
        <p:txBody>
          <a:bodyPr/>
          <a:lstStyle/>
          <a:p>
            <a:endParaRPr lang="es-ES"/>
          </a:p>
        </p:txBody>
      </p:sp>
      <p:sp>
        <p:nvSpPr>
          <p:cNvPr id="4" name="3 Marcador de número de diapositiva"/>
          <p:cNvSpPr>
            <a:spLocks noGrp="1"/>
          </p:cNvSpPr>
          <p:nvPr>
            <p:ph type="sldNum" sz="quarter" idx="12"/>
          </p:nvPr>
        </p:nvSpPr>
        <p:spPr>
          <a:xfrm>
            <a:off x="7589520" y="6480969"/>
            <a:ext cx="502920" cy="301752"/>
          </a:xfrm>
        </p:spPr>
        <p:txBody>
          <a:bodyPr/>
          <a:lstStyle/>
          <a:p>
            <a:fld id="{D87B8FD3-362E-4702-AD60-7C2FC48FFC63}"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278976" y="6556248"/>
            <a:ext cx="2133600" cy="301752"/>
          </a:xfrm>
        </p:spPr>
        <p:txBody>
          <a:bodyPr/>
          <a:lstStyle>
            <a:lvl1pPr>
              <a:defRPr sz="900"/>
            </a:lvl1pPr>
          </a:lstStyle>
          <a:p>
            <a:fld id="{CAC04110-BA80-4019-A921-954BA442CFFE}" type="datetimeFigureOut">
              <a:rPr lang="es-ES" smtClean="0"/>
              <a:pPr/>
              <a:t>15/11/2011</a:t>
            </a:fld>
            <a:endParaRPr lang="es-ES"/>
          </a:p>
        </p:txBody>
      </p:sp>
      <p:sp>
        <p:nvSpPr>
          <p:cNvPr id="6" name="5 Marcador de pie de página"/>
          <p:cNvSpPr>
            <a:spLocks noGrp="1"/>
          </p:cNvSpPr>
          <p:nvPr>
            <p:ph type="ftr" sz="quarter" idx="11"/>
          </p:nvPr>
        </p:nvSpPr>
        <p:spPr>
          <a:xfrm>
            <a:off x="1135856" y="6556248"/>
            <a:ext cx="5143120" cy="301752"/>
          </a:xfrm>
        </p:spPr>
        <p:txBody>
          <a:bodyPr/>
          <a:lstStyle>
            <a:lvl1pPr>
              <a:defRPr sz="900"/>
            </a:lvl1pPr>
          </a:lstStyle>
          <a:p>
            <a:endParaRPr lang="es-ES"/>
          </a:p>
        </p:txBody>
      </p:sp>
      <p:sp>
        <p:nvSpPr>
          <p:cNvPr id="7" name="6 Marcador de número de diapositiva"/>
          <p:cNvSpPr>
            <a:spLocks noGrp="1"/>
          </p:cNvSpPr>
          <p:nvPr>
            <p:ph type="sldNum" sz="quarter" idx="12"/>
          </p:nvPr>
        </p:nvSpPr>
        <p:spPr>
          <a:xfrm>
            <a:off x="8410576" y="6556248"/>
            <a:ext cx="502920" cy="301752"/>
          </a:xfrm>
        </p:spPr>
        <p:txBody>
          <a:bodyPr/>
          <a:lstStyle>
            <a:lvl1pPr>
              <a:defRPr sz="900"/>
            </a:lvl1pPr>
          </a:lstStyle>
          <a:p>
            <a:fld id="{D87B8FD3-362E-4702-AD60-7C2FC48FFC63}"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a:xfrm>
            <a:off x="6108192" y="6556248"/>
            <a:ext cx="2103120" cy="301752"/>
          </a:xfrm>
        </p:spPr>
        <p:txBody>
          <a:bodyPr/>
          <a:lstStyle>
            <a:lvl1pPr>
              <a:defRPr sz="900"/>
            </a:lvl1pPr>
          </a:lstStyle>
          <a:p>
            <a:fld id="{CAC04110-BA80-4019-A921-954BA442CFFE}" type="datetimeFigureOut">
              <a:rPr lang="es-ES" smtClean="0"/>
              <a:pPr/>
              <a:t>15/11/2011</a:t>
            </a:fld>
            <a:endParaRPr lang="es-ES"/>
          </a:p>
        </p:txBody>
      </p:sp>
      <p:sp>
        <p:nvSpPr>
          <p:cNvPr id="6" name="5 Marcador de pie de página"/>
          <p:cNvSpPr>
            <a:spLocks noGrp="1"/>
          </p:cNvSpPr>
          <p:nvPr>
            <p:ph type="ftr" sz="quarter" idx="11"/>
          </p:nvPr>
        </p:nvSpPr>
        <p:spPr>
          <a:xfrm>
            <a:off x="1170432" y="6557169"/>
            <a:ext cx="4948072" cy="301752"/>
          </a:xfrm>
        </p:spPr>
        <p:txBody>
          <a:bodyPr/>
          <a:lstStyle>
            <a:lvl1pPr>
              <a:defRPr sz="900"/>
            </a:lvl1pPr>
          </a:lstStyle>
          <a:p>
            <a:endParaRPr lang="es-ES"/>
          </a:p>
        </p:txBody>
      </p:sp>
      <p:sp>
        <p:nvSpPr>
          <p:cNvPr id="7" name="6 Marcador de número de diapositiva"/>
          <p:cNvSpPr>
            <a:spLocks noGrp="1"/>
          </p:cNvSpPr>
          <p:nvPr>
            <p:ph type="sldNum" sz="quarter" idx="12"/>
          </p:nvPr>
        </p:nvSpPr>
        <p:spPr>
          <a:xfrm>
            <a:off x="8217192" y="6556248"/>
            <a:ext cx="365760" cy="301752"/>
          </a:xfrm>
        </p:spPr>
        <p:txBody>
          <a:bodyPr/>
          <a:lstStyle>
            <a:lvl1pPr algn="ctr">
              <a:defRPr sz="900"/>
            </a:lvl1pPr>
          </a:lstStyle>
          <a:p>
            <a:fld id="{D87B8FD3-362E-4702-AD60-7C2FC48FFC63}"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Conector recto"/>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457200" y="267494"/>
            <a:ext cx="8229600" cy="1399032"/>
          </a:xfrm>
          <a:prstGeom prst="rect">
            <a:avLst/>
          </a:prstGeom>
        </p:spPr>
        <p:txBody>
          <a:bodyPr vert="horz" anchor="ctr">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CAC04110-BA80-4019-A921-954BA442CFFE}" type="datetimeFigureOut">
              <a:rPr lang="es-ES" smtClean="0"/>
              <a:pPr/>
              <a:t>15/11/2011</a:t>
            </a:fld>
            <a:endParaRPr lang="es-ES"/>
          </a:p>
        </p:txBody>
      </p:sp>
      <p:sp>
        <p:nvSpPr>
          <p:cNvPr id="3" name="2 Marcador de pie de página"/>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s-ES"/>
          </a:p>
        </p:txBody>
      </p:sp>
      <p:sp>
        <p:nvSpPr>
          <p:cNvPr id="23" name="22 Marcador de número de diapositiva"/>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D87B8FD3-362E-4702-AD60-7C2FC48FFC63}" type="slidenum">
              <a:rPr lang="es-ES" smtClean="0"/>
              <a:pPr/>
              <a:t>‹Nº›</a:t>
            </a:fld>
            <a:endParaRPr lang="es-E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tecnun.es/Asignaturas/Ecologia/Hipertexto/02Tierra/130PlacLit.ht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images.google.es/imgres?imgurl=http://www.ucm.es/info/Geofis/g-sismolo/Terremoto.jpg&amp;imgrefurl=http://www.taringa.net/prev.php?id=1221742&amp;usg=__K89EX35AXTbNpRJ1PmtJ2BgcqP8=&amp;h=590&amp;w=839&amp;sz=321&amp;hl=es&amp;start=4&amp;um=1&amp;tbnid=ZgeCWqseQV0PHM:&amp;tbnh=101&amp;tbnw=144&amp;prev=/images?q=terremotos&amp;um=1&amp;hl=es&amp;rlz=1T4SUNA_esES268ES268&amp;sa=N" TargetMode="Externa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hyperlink" Target="http://www.geo.wvu.edu/~donovan/geol101/animations/06.swf"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tecnun.es/Asignaturas/Ecologia/Hipertexto/00General/Glosario.html#Mercalli" TargetMode="External"/><Relationship Id="rId2" Type="http://schemas.openxmlformats.org/officeDocument/2006/relationships/hyperlink" Target="http://www.tecnun.es/Asignaturas/Ecologia/Hipertexto/00General/Glosario.html#Sism&#243;grafo" TargetMode="External"/><Relationship Id="rId1" Type="http://schemas.openxmlformats.org/officeDocument/2006/relationships/slideLayout" Target="../slideLayouts/slideLayout2.xml"/><Relationship Id="rId4" Type="http://schemas.openxmlformats.org/officeDocument/2006/relationships/hyperlink" Target="http://www.tecnun.es/Asignaturas/Ecologia/Hipertexto/08RiesgN/111EscMSK.htm"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ES" dirty="0" smtClean="0"/>
              <a:t>Riesgos de origen interno</a:t>
            </a:r>
            <a:endParaRPr lang="es-ES" dirty="0"/>
          </a:p>
        </p:txBody>
      </p:sp>
      <p:sp>
        <p:nvSpPr>
          <p:cNvPr id="3" name="2 Subtítulo"/>
          <p:cNvSpPr>
            <a:spLocks noGrp="1"/>
          </p:cNvSpPr>
          <p:nvPr>
            <p:ph type="subTitle" idx="1"/>
          </p:nvPr>
        </p:nvSpPr>
        <p:spPr/>
        <p:txBody>
          <a:bodyPr/>
          <a:lstStyle/>
          <a:p>
            <a:endParaRPr lang="es-E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395536" y="1484784"/>
            <a:ext cx="8280920" cy="31157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Factores que intensifican los riesgos sísmicos</a:t>
            </a:r>
            <a:endParaRPr lang="es-ES" dirty="0"/>
          </a:p>
        </p:txBody>
      </p:sp>
      <p:sp>
        <p:nvSpPr>
          <p:cNvPr id="3" name="2 Marcador de contenido"/>
          <p:cNvSpPr>
            <a:spLocks noGrp="1"/>
          </p:cNvSpPr>
          <p:nvPr>
            <p:ph idx="1"/>
          </p:nvPr>
        </p:nvSpPr>
        <p:spPr/>
        <p:txBody>
          <a:bodyPr>
            <a:normAutofit fontScale="92500" lnSpcReduction="10000"/>
          </a:bodyPr>
          <a:lstStyle/>
          <a:p>
            <a:pPr>
              <a:buNone/>
            </a:pPr>
            <a:endParaRPr lang="es-ES" dirty="0"/>
          </a:p>
          <a:p>
            <a:pPr>
              <a:buNone/>
            </a:pPr>
            <a:r>
              <a:rPr lang="es-ES_tradnl" b="1" dirty="0">
                <a:latin typeface="Arial" pitchFamily="34" charset="0"/>
                <a:cs typeface="Arial" pitchFamily="34" charset="0"/>
              </a:rPr>
              <a:t>Los efectos de un seísmo dependerán de:</a:t>
            </a:r>
            <a:endParaRPr lang="es-ES" dirty="0">
              <a:latin typeface="Arial" pitchFamily="34" charset="0"/>
              <a:cs typeface="Arial" pitchFamily="34" charset="0"/>
            </a:endParaRPr>
          </a:p>
          <a:p>
            <a:r>
              <a:rPr lang="es-ES_tradnl" dirty="0">
                <a:latin typeface="Arial" pitchFamily="34" charset="0"/>
                <a:cs typeface="Arial" pitchFamily="34" charset="0"/>
              </a:rPr>
              <a:t>	</a:t>
            </a:r>
            <a:r>
              <a:rPr lang="es-ES_tradnl" u="sng" dirty="0">
                <a:latin typeface="Arial" pitchFamily="34" charset="0"/>
                <a:cs typeface="Arial" pitchFamily="34" charset="0"/>
              </a:rPr>
              <a:t>La situación del hipocentro</a:t>
            </a:r>
            <a:r>
              <a:rPr lang="es-ES_tradnl" dirty="0">
                <a:latin typeface="Arial" pitchFamily="34" charset="0"/>
                <a:cs typeface="Arial" pitchFamily="34" charset="0"/>
              </a:rPr>
              <a:t>, cuanto más superficial, más graves serán sus efectos.</a:t>
            </a:r>
            <a:endParaRPr lang="es-ES" dirty="0">
              <a:latin typeface="Arial" pitchFamily="34" charset="0"/>
              <a:cs typeface="Arial" pitchFamily="34" charset="0"/>
            </a:endParaRPr>
          </a:p>
          <a:p>
            <a:r>
              <a:rPr lang="es-ES_tradnl" dirty="0">
                <a:latin typeface="Arial" pitchFamily="34" charset="0"/>
                <a:cs typeface="Arial" pitchFamily="34" charset="0"/>
              </a:rPr>
              <a:t>	</a:t>
            </a:r>
            <a:r>
              <a:rPr lang="es-ES_tradnl" u="sng" dirty="0">
                <a:latin typeface="Arial" pitchFamily="34" charset="0"/>
                <a:cs typeface="Arial" pitchFamily="34" charset="0"/>
              </a:rPr>
              <a:t>La situación del epicentro</a:t>
            </a:r>
            <a:r>
              <a:rPr lang="es-ES_tradnl" dirty="0">
                <a:latin typeface="Arial" pitchFamily="34" charset="0"/>
                <a:cs typeface="Arial" pitchFamily="34" charset="0"/>
              </a:rPr>
              <a:t>, más o menos próximo a núcleos urbanos.</a:t>
            </a:r>
            <a:endParaRPr lang="es-ES" dirty="0">
              <a:latin typeface="Arial" pitchFamily="34" charset="0"/>
              <a:cs typeface="Arial" pitchFamily="34" charset="0"/>
            </a:endParaRPr>
          </a:p>
          <a:p>
            <a:r>
              <a:rPr lang="es-ES_tradnl" dirty="0" smtClean="0">
                <a:latin typeface="Arial" pitchFamily="34" charset="0"/>
                <a:cs typeface="Arial" pitchFamily="34" charset="0"/>
              </a:rPr>
              <a:t>    </a:t>
            </a:r>
            <a:r>
              <a:rPr lang="es-ES_tradnl" u="sng" dirty="0">
                <a:latin typeface="Arial" pitchFamily="34" charset="0"/>
                <a:cs typeface="Arial" pitchFamily="34" charset="0"/>
              </a:rPr>
              <a:t>La magnitud del terremoto</a:t>
            </a:r>
            <a:r>
              <a:rPr lang="es-ES_tradnl" dirty="0">
                <a:latin typeface="Arial" pitchFamily="34" charset="0"/>
                <a:cs typeface="Arial" pitchFamily="34" charset="0"/>
              </a:rPr>
              <a:t> : nos indica la energía liberada en el mismo Se mide mediante </a:t>
            </a:r>
            <a:r>
              <a:rPr lang="es-ES_tradnl" b="1" dirty="0">
                <a:latin typeface="Arial" pitchFamily="34" charset="0"/>
                <a:cs typeface="Arial" pitchFamily="34" charset="0"/>
              </a:rPr>
              <a:t>la escala de Richter</a:t>
            </a:r>
            <a:r>
              <a:rPr lang="es-ES_tradnl" dirty="0">
                <a:latin typeface="Arial" pitchFamily="34" charset="0"/>
                <a:cs typeface="Arial" pitchFamily="34" charset="0"/>
              </a:rPr>
              <a:t>. Es la escala más utilizada</a:t>
            </a: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lnSpcReduction="10000"/>
          </a:bodyPr>
          <a:lstStyle/>
          <a:p>
            <a:pPr>
              <a:buNone/>
            </a:pPr>
            <a:r>
              <a:rPr lang="es-ES_tradnl" dirty="0"/>
              <a:t> </a:t>
            </a:r>
            <a:r>
              <a:rPr lang="es-ES_tradnl" dirty="0">
                <a:latin typeface="Arial" pitchFamily="34" charset="0"/>
                <a:cs typeface="Arial" pitchFamily="34" charset="0"/>
              </a:rPr>
              <a:t>De forma general, el riesgo </a:t>
            </a:r>
            <a:r>
              <a:rPr lang="es-ES_tradnl" dirty="0" smtClean="0">
                <a:latin typeface="Arial" pitchFamily="34" charset="0"/>
                <a:cs typeface="Arial" pitchFamily="34" charset="0"/>
              </a:rPr>
              <a:t>sísmico será mayor </a:t>
            </a:r>
            <a:r>
              <a:rPr lang="es-ES_tradnl" dirty="0">
                <a:latin typeface="Arial" pitchFamily="34" charset="0"/>
                <a:cs typeface="Arial" pitchFamily="34" charset="0"/>
              </a:rPr>
              <a:t>por:</a:t>
            </a:r>
            <a:endParaRPr lang="es-ES" dirty="0">
              <a:latin typeface="Arial" pitchFamily="34" charset="0"/>
              <a:cs typeface="Arial" pitchFamily="34" charset="0"/>
            </a:endParaRPr>
          </a:p>
          <a:p>
            <a:r>
              <a:rPr lang="es-ES_tradnl" dirty="0" smtClean="0">
                <a:latin typeface="Arial" pitchFamily="34" charset="0"/>
                <a:cs typeface="Arial" pitchFamily="34" charset="0"/>
              </a:rPr>
              <a:t>Estar </a:t>
            </a:r>
            <a:r>
              <a:rPr lang="es-ES_tradnl" dirty="0">
                <a:latin typeface="Arial" pitchFamily="34" charset="0"/>
                <a:cs typeface="Arial" pitchFamily="34" charset="0"/>
              </a:rPr>
              <a:t>situado en una zona de alto riesgo. Zona en que se han producido anteriormente otros terremotos (Proximidad de volcanes, fallas, etc.) California, Perú, Japón, etc.</a:t>
            </a:r>
            <a:endParaRPr lang="es-ES" dirty="0">
              <a:latin typeface="Arial" pitchFamily="34" charset="0"/>
              <a:cs typeface="Arial" pitchFamily="34" charset="0"/>
            </a:endParaRPr>
          </a:p>
          <a:p>
            <a:r>
              <a:rPr lang="es-ES_tradnl" dirty="0" smtClean="0">
                <a:latin typeface="Arial" pitchFamily="34" charset="0"/>
                <a:cs typeface="Arial" pitchFamily="34" charset="0"/>
              </a:rPr>
              <a:t>La </a:t>
            </a:r>
            <a:r>
              <a:rPr lang="es-ES_tradnl" dirty="0">
                <a:latin typeface="Arial" pitchFamily="34" charset="0"/>
                <a:cs typeface="Arial" pitchFamily="34" charset="0"/>
              </a:rPr>
              <a:t>existencia de edificios, no preparados para soportar terremotos, en zonas de alto riesgo.</a:t>
            </a:r>
            <a:endParaRPr lang="es-ES" dirty="0">
              <a:latin typeface="Arial" pitchFamily="34" charset="0"/>
              <a:cs typeface="Arial" pitchFamily="34" charset="0"/>
            </a:endParaRPr>
          </a:p>
          <a:p>
            <a:endParaRPr lang="es-E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714500" y="1519238"/>
            <a:ext cx="5715000" cy="381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b="1" dirty="0" smtClean="0"/>
              <a:t>Predicción y prevención de riesgo sísmico.</a:t>
            </a:r>
            <a:r>
              <a:rPr lang="es-ES" dirty="0" smtClean="0"/>
              <a:t/>
            </a:r>
            <a:br>
              <a:rPr lang="es-ES" dirty="0" smtClean="0"/>
            </a:br>
            <a:endParaRPr lang="es-ES" dirty="0"/>
          </a:p>
        </p:txBody>
      </p:sp>
      <p:sp>
        <p:nvSpPr>
          <p:cNvPr id="3" name="2 Marcador de contenido"/>
          <p:cNvSpPr>
            <a:spLocks noGrp="1"/>
          </p:cNvSpPr>
          <p:nvPr>
            <p:ph idx="1"/>
          </p:nvPr>
        </p:nvSpPr>
        <p:spPr/>
        <p:txBody>
          <a:bodyPr>
            <a:normAutofit fontScale="92500" lnSpcReduction="10000"/>
          </a:bodyPr>
          <a:lstStyle/>
          <a:p>
            <a:r>
              <a:rPr lang="es-ES_tradnl" dirty="0" smtClean="0">
                <a:latin typeface="Arial" pitchFamily="34" charset="0"/>
                <a:cs typeface="Arial" pitchFamily="34" charset="0"/>
              </a:rPr>
              <a:t>Entenderemos </a:t>
            </a:r>
            <a:r>
              <a:rPr lang="es-ES_tradnl" dirty="0">
                <a:latin typeface="Arial" pitchFamily="34" charset="0"/>
                <a:cs typeface="Arial" pitchFamily="34" charset="0"/>
              </a:rPr>
              <a:t>por </a:t>
            </a:r>
            <a:r>
              <a:rPr lang="es-ES_tradnl" dirty="0">
                <a:solidFill>
                  <a:srgbClr val="FF0000"/>
                </a:solidFill>
                <a:latin typeface="Arial" pitchFamily="34" charset="0"/>
                <a:cs typeface="Arial" pitchFamily="34" charset="0"/>
              </a:rPr>
              <a:t>predicción</a:t>
            </a:r>
            <a:r>
              <a:rPr lang="es-ES_tradnl" dirty="0">
                <a:latin typeface="Arial" pitchFamily="34" charset="0"/>
                <a:cs typeface="Arial" pitchFamily="34" charset="0"/>
              </a:rPr>
              <a:t> el anuncio de cuando va a suceder un terremoto y la magnitud del mismo. Por </a:t>
            </a:r>
            <a:r>
              <a:rPr lang="es-ES_tradnl" dirty="0">
                <a:solidFill>
                  <a:srgbClr val="FF0000"/>
                </a:solidFill>
                <a:latin typeface="Arial" pitchFamily="34" charset="0"/>
                <a:cs typeface="Arial" pitchFamily="34" charset="0"/>
              </a:rPr>
              <a:t>prevención</a:t>
            </a:r>
            <a:r>
              <a:rPr lang="es-ES_tradnl" dirty="0">
                <a:latin typeface="Arial" pitchFamily="34" charset="0"/>
                <a:cs typeface="Arial" pitchFamily="34" charset="0"/>
              </a:rPr>
              <a:t> el disponer con anticipación las medidas necesarias para mitigar o eliminar los efectos de los terremotos</a:t>
            </a:r>
            <a:r>
              <a:rPr lang="es-ES_tradnl" dirty="0" smtClean="0">
                <a:latin typeface="Arial" pitchFamily="34" charset="0"/>
                <a:cs typeface="Arial" pitchFamily="34" charset="0"/>
              </a:rPr>
              <a:t>.</a:t>
            </a:r>
            <a:endParaRPr lang="es-ES" dirty="0" smtClean="0">
              <a:latin typeface="Arial" pitchFamily="34" charset="0"/>
              <a:cs typeface="Arial" pitchFamily="34" charset="0"/>
            </a:endParaRPr>
          </a:p>
          <a:p>
            <a:pPr>
              <a:buNone/>
            </a:pPr>
            <a:endParaRPr lang="es-ES" b="1" dirty="0" smtClean="0">
              <a:latin typeface="Arial" pitchFamily="34" charset="0"/>
              <a:cs typeface="Arial" pitchFamily="34" charset="0"/>
            </a:endParaRPr>
          </a:p>
          <a:p>
            <a:pPr>
              <a:buNone/>
            </a:pPr>
            <a:r>
              <a:rPr lang="es-ES_tradnl" b="1" dirty="0">
                <a:latin typeface="Arial" pitchFamily="34" charset="0"/>
                <a:cs typeface="Arial" pitchFamily="34" charset="0"/>
              </a:rPr>
              <a:t>	Predicción</a:t>
            </a:r>
            <a:endParaRPr lang="es-ES" dirty="0">
              <a:latin typeface="Arial" pitchFamily="34" charset="0"/>
              <a:cs typeface="Arial" pitchFamily="34" charset="0"/>
            </a:endParaRPr>
          </a:p>
          <a:p>
            <a:r>
              <a:rPr lang="es-ES_tradnl" dirty="0">
                <a:latin typeface="Arial" pitchFamily="34" charset="0"/>
                <a:cs typeface="Arial" pitchFamily="34" charset="0"/>
              </a:rPr>
              <a:t>  No existe ningún tipo fiable de predicción que determine cuando se va a producir un terremoto y la magnitud del mismo.</a:t>
            </a:r>
            <a:endParaRPr lang="es-ES" dirty="0">
              <a:latin typeface="Arial" pitchFamily="34" charset="0"/>
              <a:cs typeface="Arial" pitchFamily="34" charset="0"/>
            </a:endParaRPr>
          </a:p>
          <a:p>
            <a:endParaRPr lang="es-E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929258"/>
          </a:xfrm>
        </p:spPr>
        <p:txBody>
          <a:bodyPr>
            <a:normAutofit fontScale="90000"/>
          </a:bodyPr>
          <a:lstStyle/>
          <a:p>
            <a:r>
              <a:rPr lang="es-ES_tradnl" sz="2800" b="1" dirty="0" smtClean="0"/>
              <a:t>Prevención</a:t>
            </a:r>
            <a:r>
              <a:rPr lang="es-ES" sz="2800" dirty="0" smtClean="0"/>
              <a:t/>
            </a:r>
            <a:br>
              <a:rPr lang="es-ES" sz="2800" dirty="0" smtClean="0"/>
            </a:br>
            <a:endParaRPr lang="es-ES" sz="2800" dirty="0"/>
          </a:p>
        </p:txBody>
      </p:sp>
      <p:sp>
        <p:nvSpPr>
          <p:cNvPr id="3" name="2 Marcador de contenido"/>
          <p:cNvSpPr>
            <a:spLocks noGrp="1"/>
          </p:cNvSpPr>
          <p:nvPr>
            <p:ph idx="1"/>
          </p:nvPr>
        </p:nvSpPr>
        <p:spPr>
          <a:xfrm>
            <a:off x="457200" y="908720"/>
            <a:ext cx="8229600" cy="5546088"/>
          </a:xfrm>
        </p:spPr>
        <p:txBody>
          <a:bodyPr>
            <a:normAutofit fontScale="70000" lnSpcReduction="20000"/>
          </a:bodyPr>
          <a:lstStyle/>
          <a:p>
            <a:r>
              <a:rPr lang="es-ES" dirty="0" smtClean="0">
                <a:latin typeface="Arial" pitchFamily="34" charset="0"/>
                <a:cs typeface="Arial" pitchFamily="34" charset="0"/>
              </a:rPr>
              <a:t> Imprevisibilidad a necesidad de anticiparse al fenómeno</a:t>
            </a:r>
          </a:p>
          <a:p>
            <a:r>
              <a:rPr lang="es-ES" dirty="0" smtClean="0">
                <a:latin typeface="Arial" pitchFamily="34" charset="0"/>
                <a:cs typeface="Arial" pitchFamily="34" charset="0"/>
              </a:rPr>
              <a:t> Probabilidad y posibilidad de ocurrencia en una zona o en un segmento determinado de una falla</a:t>
            </a:r>
          </a:p>
          <a:p>
            <a:r>
              <a:rPr lang="es-ES" dirty="0" smtClean="0">
                <a:latin typeface="Arial" pitchFamily="34" charset="0"/>
                <a:cs typeface="Arial" pitchFamily="34" charset="0"/>
              </a:rPr>
              <a:t> Magnitud y/o </a:t>
            </a:r>
            <a:r>
              <a:rPr lang="es-ES" dirty="0" smtClean="0">
                <a:latin typeface="Arial" pitchFamily="34" charset="0"/>
                <a:cs typeface="Arial" pitchFamily="34" charset="0"/>
              </a:rPr>
              <a:t>intensidad</a:t>
            </a:r>
            <a:endParaRPr lang="es-ES" dirty="0" smtClean="0">
              <a:latin typeface="Arial" pitchFamily="34" charset="0"/>
              <a:cs typeface="Arial" pitchFamily="34" charset="0"/>
            </a:endParaRPr>
          </a:p>
          <a:p>
            <a:r>
              <a:rPr lang="es-ES" dirty="0" smtClean="0">
                <a:latin typeface="Arial" pitchFamily="34" charset="0"/>
                <a:cs typeface="Arial" pitchFamily="34" charset="0"/>
              </a:rPr>
              <a:t> Predicción hoy o por hoy inviable</a:t>
            </a:r>
          </a:p>
          <a:p>
            <a:r>
              <a:rPr lang="es-ES" dirty="0" smtClean="0">
                <a:latin typeface="Arial" pitchFamily="34" charset="0"/>
                <a:cs typeface="Arial" pitchFamily="34" charset="0"/>
              </a:rPr>
              <a:t> Observación de fenómenos naturales o cambios que precedan al terremoto a </a:t>
            </a:r>
            <a:r>
              <a:rPr lang="es-ES" b="1" dirty="0" smtClean="0">
                <a:latin typeface="Arial" pitchFamily="34" charset="0"/>
                <a:cs typeface="Arial" pitchFamily="34" charset="0"/>
              </a:rPr>
              <a:t>fenómenos precursores</a:t>
            </a:r>
          </a:p>
          <a:p>
            <a:r>
              <a:rPr lang="es-ES" dirty="0" smtClean="0">
                <a:latin typeface="Arial" pitchFamily="34" charset="0"/>
                <a:cs typeface="Arial" pitchFamily="34" charset="0"/>
              </a:rPr>
              <a:t> Reducción del Riesgo a Establecer Programas Nacionales adecuados</a:t>
            </a:r>
          </a:p>
          <a:p>
            <a:r>
              <a:rPr lang="es-ES" dirty="0" smtClean="0">
                <a:latin typeface="Arial" pitchFamily="34" charset="0"/>
                <a:cs typeface="Arial" pitchFamily="34" charset="0"/>
              </a:rPr>
              <a:t> Conocimiento profundo de las propiedades físicas y comportamiento mecánico de fallas</a:t>
            </a:r>
          </a:p>
          <a:p>
            <a:r>
              <a:rPr lang="es-ES" dirty="0" smtClean="0">
                <a:latin typeface="Arial" pitchFamily="34" charset="0"/>
                <a:cs typeface="Arial" pitchFamily="34" charset="0"/>
              </a:rPr>
              <a:t> Estudio detallado en zonas sísmicamente activas: </a:t>
            </a:r>
            <a:r>
              <a:rPr lang="es-ES" dirty="0" err="1" smtClean="0">
                <a:latin typeface="Arial" pitchFamily="34" charset="0"/>
                <a:cs typeface="Arial" pitchFamily="34" charset="0"/>
              </a:rPr>
              <a:t>p</a:t>
            </a:r>
            <a:r>
              <a:rPr lang="es-ES" dirty="0" err="1" smtClean="0">
                <a:latin typeface="Arial" pitchFamily="34" charset="0"/>
                <a:cs typeface="Arial" pitchFamily="34" charset="0"/>
              </a:rPr>
              <a:t>aleosismicidad</a:t>
            </a:r>
            <a:r>
              <a:rPr lang="es-ES" dirty="0" smtClean="0">
                <a:latin typeface="Arial" pitchFamily="34" charset="0"/>
                <a:cs typeface="Arial" pitchFamily="34" charset="0"/>
              </a:rPr>
              <a:t>, </a:t>
            </a:r>
            <a:r>
              <a:rPr lang="es-ES" dirty="0" err="1" smtClean="0">
                <a:latin typeface="Arial" pitchFamily="34" charset="0"/>
                <a:cs typeface="Arial" pitchFamily="34" charset="0"/>
              </a:rPr>
              <a:t>a</a:t>
            </a:r>
            <a:r>
              <a:rPr lang="es-ES" dirty="0" err="1" smtClean="0">
                <a:latin typeface="Arial" pitchFamily="34" charset="0"/>
                <a:cs typeface="Arial" pitchFamily="34" charset="0"/>
              </a:rPr>
              <a:t>rqueosismicidad</a:t>
            </a:r>
            <a:r>
              <a:rPr lang="es-ES" dirty="0" smtClean="0">
                <a:latin typeface="Arial" pitchFamily="34" charset="0"/>
                <a:cs typeface="Arial" pitchFamily="34" charset="0"/>
              </a:rPr>
              <a:t>; identificación </a:t>
            </a:r>
            <a:r>
              <a:rPr lang="es-ES" dirty="0" smtClean="0">
                <a:latin typeface="Arial" pitchFamily="34" charset="0"/>
                <a:cs typeface="Arial" pitchFamily="34" charset="0"/>
              </a:rPr>
              <a:t>de fallas </a:t>
            </a:r>
            <a:r>
              <a:rPr lang="es-ES" dirty="0" smtClean="0">
                <a:latin typeface="Arial" pitchFamily="34" charset="0"/>
                <a:cs typeface="Arial" pitchFamily="34" charset="0"/>
              </a:rPr>
              <a:t>activas, tasas de deformación.</a:t>
            </a:r>
          </a:p>
          <a:p>
            <a:r>
              <a:rPr lang="es-ES" dirty="0" smtClean="0">
                <a:latin typeface="Arial" pitchFamily="34" charset="0"/>
                <a:cs typeface="Arial" pitchFamily="34" charset="0"/>
              </a:rPr>
              <a:t> Información para predecir las posibles rupturas y movimientos del terreno; así como los efectos </a:t>
            </a:r>
            <a:r>
              <a:rPr lang="es-ES" dirty="0" smtClean="0">
                <a:latin typeface="Arial" pitchFamily="34" charset="0"/>
                <a:cs typeface="Arial" pitchFamily="34" charset="0"/>
              </a:rPr>
              <a:t>en </a:t>
            </a:r>
            <a:r>
              <a:rPr lang="es-ES" dirty="0" smtClean="0">
                <a:latin typeface="Arial" pitchFamily="34" charset="0"/>
                <a:cs typeface="Arial" pitchFamily="34" charset="0"/>
              </a:rPr>
              <a:t>edificios</a:t>
            </a:r>
          </a:p>
          <a:p>
            <a:r>
              <a:rPr lang="es-ES" dirty="0" smtClean="0">
                <a:latin typeface="Arial" pitchFamily="34" charset="0"/>
                <a:cs typeface="Arial" pitchFamily="34" charset="0"/>
              </a:rPr>
              <a:t> Divulgación de la investigación; aplicación para la planificación</a:t>
            </a: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a:xfrm>
            <a:off x="457200" y="267494"/>
            <a:ext cx="8229600" cy="785242"/>
          </a:xfrm>
        </p:spPr>
        <p:txBody>
          <a:bodyPr>
            <a:normAutofit/>
          </a:bodyPr>
          <a:lstStyle/>
          <a:p>
            <a:r>
              <a:rPr lang="es-ES" sz="2800" dirty="0" smtClean="0"/>
              <a:t>Precursores sísmicos</a:t>
            </a:r>
            <a:endParaRPr lang="es-ES" sz="2800" dirty="0"/>
          </a:p>
        </p:txBody>
      </p:sp>
      <p:sp>
        <p:nvSpPr>
          <p:cNvPr id="5" name="4 Marcador de contenido"/>
          <p:cNvSpPr>
            <a:spLocks noGrp="1"/>
          </p:cNvSpPr>
          <p:nvPr>
            <p:ph idx="1"/>
          </p:nvPr>
        </p:nvSpPr>
        <p:spPr>
          <a:xfrm>
            <a:off x="457200" y="980728"/>
            <a:ext cx="8507288" cy="5877272"/>
          </a:xfrm>
        </p:spPr>
        <p:txBody>
          <a:bodyPr>
            <a:normAutofit fontScale="47500" lnSpcReduction="20000"/>
          </a:bodyPr>
          <a:lstStyle/>
          <a:p>
            <a:pPr>
              <a:buNone/>
            </a:pPr>
            <a:r>
              <a:rPr lang="es-ES" sz="4200" dirty="0" smtClean="0">
                <a:latin typeface="Arial" pitchFamily="34" charset="0"/>
                <a:cs typeface="Arial" pitchFamily="34" charset="0"/>
              </a:rPr>
              <a:t>Los fenómenos premonitorios principales son:</a:t>
            </a:r>
          </a:p>
          <a:p>
            <a:pPr algn="just"/>
            <a:r>
              <a:rPr lang="es-ES" sz="4200" dirty="0" smtClean="0">
                <a:latin typeface="Arial" pitchFamily="34" charset="0"/>
                <a:cs typeface="Arial" pitchFamily="34" charset="0"/>
              </a:rPr>
              <a:t>Reducción de la velocidad de las ondas sísmicas justo varios meses antes de la aparición de un </a:t>
            </a:r>
            <a:r>
              <a:rPr lang="es-ES" sz="4200" dirty="0" err="1" smtClean="0">
                <a:latin typeface="Arial" pitchFamily="34" charset="0"/>
                <a:cs typeface="Arial" pitchFamily="34" charset="0"/>
              </a:rPr>
              <a:t>seismo</a:t>
            </a:r>
            <a:r>
              <a:rPr lang="es-ES" sz="4200" dirty="0" smtClean="0">
                <a:latin typeface="Arial" pitchFamily="34" charset="0"/>
                <a:cs typeface="Arial" pitchFamily="34" charset="0"/>
              </a:rPr>
              <a:t>. La reducción de esta velocidades proporciona la magnitud de </a:t>
            </a:r>
            <a:r>
              <a:rPr lang="es-ES" sz="4200" dirty="0" err="1" smtClean="0">
                <a:latin typeface="Arial" pitchFamily="34" charset="0"/>
                <a:cs typeface="Arial" pitchFamily="34" charset="0"/>
              </a:rPr>
              <a:t>lseismo</a:t>
            </a:r>
            <a:r>
              <a:rPr lang="es-ES" sz="4200" dirty="0" smtClean="0">
                <a:latin typeface="Arial" pitchFamily="34" charset="0"/>
                <a:cs typeface="Arial" pitchFamily="34" charset="0"/>
              </a:rPr>
              <a:t>.</a:t>
            </a:r>
          </a:p>
          <a:p>
            <a:pPr algn="just"/>
            <a:endParaRPr lang="es-ES" sz="4200" dirty="0" smtClean="0">
              <a:latin typeface="Arial" pitchFamily="34" charset="0"/>
              <a:cs typeface="Arial" pitchFamily="34" charset="0"/>
            </a:endParaRPr>
          </a:p>
          <a:p>
            <a:pPr algn="just"/>
            <a:r>
              <a:rPr lang="es-ES" sz="4200" dirty="0" smtClean="0">
                <a:latin typeface="Arial" pitchFamily="34" charset="0"/>
                <a:cs typeface="Arial" pitchFamily="34" charset="0"/>
              </a:rPr>
              <a:t>Deformaciones </a:t>
            </a:r>
            <a:r>
              <a:rPr lang="es-ES" sz="4200" dirty="0" err="1" smtClean="0">
                <a:latin typeface="Arial" pitchFamily="34" charset="0"/>
                <a:cs typeface="Arial" pitchFamily="34" charset="0"/>
              </a:rPr>
              <a:t>delsubstrato</a:t>
            </a:r>
            <a:r>
              <a:rPr lang="es-ES" sz="4200" dirty="0" smtClean="0">
                <a:latin typeface="Arial" pitchFamily="34" charset="0"/>
                <a:cs typeface="Arial" pitchFamily="34" charset="0"/>
              </a:rPr>
              <a:t> detectadas mediante instrumental de alta precisión capaz de medir desplazamientos de hasta 1mm en distancias considerables (hasta </a:t>
            </a:r>
            <a:r>
              <a:rPr lang="es-ES" sz="4200" dirty="0" smtClean="0">
                <a:latin typeface="Arial" pitchFamily="34" charset="0"/>
                <a:cs typeface="Arial" pitchFamily="34" charset="0"/>
              </a:rPr>
              <a:t>de varios miles de km).</a:t>
            </a:r>
          </a:p>
          <a:p>
            <a:pPr algn="just"/>
            <a:r>
              <a:rPr lang="es-ES" sz="4200" dirty="0" smtClean="0">
                <a:latin typeface="Arial" pitchFamily="34" charset="0"/>
                <a:cs typeface="Arial" pitchFamily="34" charset="0"/>
              </a:rPr>
              <a:t>Cambios en la composición de las aguas de los manantiales. Por ejemplo, aumentos significativos en las concentraciones de Radón</a:t>
            </a:r>
            <a:endParaRPr lang="es-ES" sz="4200" dirty="0" smtClean="0">
              <a:latin typeface="Arial" pitchFamily="34" charset="0"/>
              <a:cs typeface="Arial" pitchFamily="34" charset="0"/>
            </a:endParaRPr>
          </a:p>
          <a:p>
            <a:pPr algn="just"/>
            <a:r>
              <a:rPr lang="es-ES" sz="4200" dirty="0" smtClean="0">
                <a:latin typeface="Arial" pitchFamily="34" charset="0"/>
                <a:cs typeface="Arial" pitchFamily="34" charset="0"/>
              </a:rPr>
              <a:t>Aparición de series de </a:t>
            </a:r>
            <a:r>
              <a:rPr lang="es-ES" sz="4200" dirty="0" err="1" smtClean="0">
                <a:latin typeface="Arial" pitchFamily="34" charset="0"/>
                <a:cs typeface="Arial" pitchFamily="34" charset="0"/>
              </a:rPr>
              <a:t>microseismos</a:t>
            </a:r>
            <a:r>
              <a:rPr lang="es-ES" sz="4200" dirty="0" smtClean="0">
                <a:latin typeface="Arial" pitchFamily="34" charset="0"/>
                <a:cs typeface="Arial" pitchFamily="34" charset="0"/>
              </a:rPr>
              <a:t> antes del </a:t>
            </a:r>
            <a:r>
              <a:rPr lang="es-ES" sz="4200" dirty="0" err="1" smtClean="0">
                <a:latin typeface="Arial" pitchFamily="34" charset="0"/>
                <a:cs typeface="Arial" pitchFamily="34" charset="0"/>
              </a:rPr>
              <a:t>seismo</a:t>
            </a:r>
            <a:r>
              <a:rPr lang="es-ES" sz="4200" dirty="0" smtClean="0">
                <a:latin typeface="Arial" pitchFamily="34" charset="0"/>
                <a:cs typeface="Arial" pitchFamily="34" charset="0"/>
              </a:rPr>
              <a:t> principal.</a:t>
            </a:r>
          </a:p>
          <a:p>
            <a:pPr algn="just"/>
            <a:r>
              <a:rPr lang="es-ES" sz="4200" dirty="0" smtClean="0">
                <a:latin typeface="Arial" pitchFamily="34" charset="0"/>
                <a:cs typeface="Arial" pitchFamily="34" charset="0"/>
              </a:rPr>
              <a:t>Cambios en el régimen de mareas. Algunos </a:t>
            </a:r>
            <a:r>
              <a:rPr lang="es-ES" sz="4200" dirty="0" err="1" smtClean="0">
                <a:latin typeface="Arial" pitchFamily="34" charset="0"/>
                <a:cs typeface="Arial" pitchFamily="34" charset="0"/>
              </a:rPr>
              <a:t>seismos</a:t>
            </a:r>
            <a:r>
              <a:rPr lang="es-ES" sz="4200" dirty="0" smtClean="0">
                <a:latin typeface="Arial" pitchFamily="34" charset="0"/>
                <a:cs typeface="Arial" pitchFamily="34" charset="0"/>
              </a:rPr>
              <a:t> han sido atribuidos a determinadas alineaciones de la Tierra con la Luna y el Sol</a:t>
            </a:r>
            <a:r>
              <a:rPr lang="es-ES" sz="4200" dirty="0" smtClean="0">
                <a:latin typeface="Arial" pitchFamily="34" charset="0"/>
                <a:cs typeface="Arial" pitchFamily="34" charset="0"/>
              </a:rPr>
              <a:t>.</a:t>
            </a:r>
          </a:p>
          <a:p>
            <a:pPr algn="just"/>
            <a:r>
              <a:rPr lang="es-ES" sz="4200" dirty="0" smtClean="0">
                <a:latin typeface="Arial" pitchFamily="34" charset="0"/>
                <a:cs typeface="Arial" pitchFamily="34" charset="0"/>
              </a:rPr>
              <a:t>Cambios en la resistividad eléctrica y en la susceptibilidad magnética. Las rocas modifican su resistividad eléctrica ante la actuación de esfuerzos y también se han observado aumentos en el campo magnético terrestre de una zona antes de un </a:t>
            </a:r>
            <a:r>
              <a:rPr lang="es-ES" sz="4200" dirty="0" err="1" smtClean="0">
                <a:latin typeface="Arial" pitchFamily="34" charset="0"/>
                <a:cs typeface="Arial" pitchFamily="34" charset="0"/>
              </a:rPr>
              <a:t>seismo</a:t>
            </a:r>
            <a:endParaRPr lang="es-ES" sz="4200" dirty="0" smtClean="0">
              <a:latin typeface="Arial" pitchFamily="34" charset="0"/>
              <a:cs typeface="Arial" pitchFamily="34" charset="0"/>
            </a:endParaRPr>
          </a:p>
          <a:p>
            <a:pPr algn="just"/>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87624" y="267494"/>
            <a:ext cx="7499176" cy="857250"/>
          </a:xfrm>
        </p:spPr>
        <p:txBody>
          <a:bodyPr/>
          <a:lstStyle/>
          <a:p>
            <a:endParaRPr lang="es-ES" dirty="0"/>
          </a:p>
        </p:txBody>
      </p:sp>
      <p:sp>
        <p:nvSpPr>
          <p:cNvPr id="3" name="2 Marcador de contenido"/>
          <p:cNvSpPr>
            <a:spLocks noGrp="1"/>
          </p:cNvSpPr>
          <p:nvPr>
            <p:ph idx="1"/>
          </p:nvPr>
        </p:nvSpPr>
        <p:spPr>
          <a:xfrm>
            <a:off x="457200" y="476672"/>
            <a:ext cx="8229600" cy="5978136"/>
          </a:xfrm>
        </p:spPr>
        <p:txBody>
          <a:bodyPr>
            <a:normAutofit/>
          </a:bodyPr>
          <a:lstStyle/>
          <a:p>
            <a:r>
              <a:rPr lang="es-ES" sz="2000" dirty="0" err="1" smtClean="0">
                <a:latin typeface="Arial" pitchFamily="34" charset="0"/>
                <a:cs typeface="Arial" pitchFamily="34" charset="0"/>
              </a:rPr>
              <a:t>Aparicióndeluminosidades.Algunos</a:t>
            </a:r>
            <a:r>
              <a:rPr lang="es-ES" sz="2000" dirty="0" smtClean="0">
                <a:latin typeface="Arial" pitchFamily="34" charset="0"/>
                <a:cs typeface="Arial" pitchFamily="34" charset="0"/>
              </a:rPr>
              <a:t> científicos han sugerido que ciertas áreas de la corteza terrestre ricas en </a:t>
            </a:r>
            <a:r>
              <a:rPr lang="es-ES" sz="2000" dirty="0" err="1" smtClean="0">
                <a:latin typeface="Arial" pitchFamily="34" charset="0"/>
                <a:cs typeface="Arial" pitchFamily="34" charset="0"/>
              </a:rPr>
              <a:t>cuarzo,sujetas</a:t>
            </a:r>
            <a:r>
              <a:rPr lang="es-ES" sz="2000" dirty="0" smtClean="0">
                <a:latin typeface="Arial" pitchFamily="34" charset="0"/>
                <a:cs typeface="Arial" pitchFamily="34" charset="0"/>
              </a:rPr>
              <a:t> a deformación  elástica, pueden desarrollar fenómenos de piezoelectricidad. De esta forma se explicarían los “</a:t>
            </a:r>
            <a:r>
              <a:rPr lang="es-ES" sz="2000" dirty="0" err="1" smtClean="0">
                <a:latin typeface="Arial" pitchFamily="34" charset="0"/>
                <a:cs typeface="Arial" pitchFamily="34" charset="0"/>
              </a:rPr>
              <a:t>cielosluminosos</a:t>
            </a:r>
            <a:r>
              <a:rPr lang="es-ES" sz="2000" dirty="0" smtClean="0">
                <a:latin typeface="Arial" pitchFamily="34" charset="0"/>
                <a:cs typeface="Arial" pitchFamily="34" charset="0"/>
              </a:rPr>
              <a:t>” que han sido observados en algunos</a:t>
            </a:r>
          </a:p>
          <a:p>
            <a:pPr>
              <a:buNone/>
            </a:pPr>
            <a:r>
              <a:rPr lang="es-ES" sz="2000" dirty="0" smtClean="0">
                <a:latin typeface="Arial" pitchFamily="34" charset="0"/>
                <a:cs typeface="Arial" pitchFamily="34" charset="0"/>
              </a:rPr>
              <a:t> </a:t>
            </a:r>
            <a:r>
              <a:rPr lang="es-ES" sz="2000" dirty="0" smtClean="0">
                <a:latin typeface="Arial" pitchFamily="34" charset="0"/>
                <a:cs typeface="Arial" pitchFamily="34" charset="0"/>
              </a:rPr>
              <a:t>     </a:t>
            </a:r>
            <a:r>
              <a:rPr lang="es-ES" sz="2000" dirty="0" err="1" smtClean="0">
                <a:latin typeface="Arial" pitchFamily="34" charset="0"/>
                <a:cs typeface="Arial" pitchFamily="34" charset="0"/>
              </a:rPr>
              <a:t>seismos</a:t>
            </a:r>
            <a:r>
              <a:rPr lang="es-ES" sz="2000" dirty="0" smtClean="0">
                <a:latin typeface="Arial" pitchFamily="34" charset="0"/>
                <a:cs typeface="Arial" pitchFamily="34" charset="0"/>
              </a:rPr>
              <a:t>.</a:t>
            </a:r>
          </a:p>
          <a:p>
            <a:endParaRPr lang="es-ES" sz="2000" dirty="0" smtClean="0">
              <a:latin typeface="Arial" pitchFamily="34" charset="0"/>
              <a:cs typeface="Arial" pitchFamily="34" charset="0"/>
            </a:endParaRPr>
          </a:p>
          <a:p>
            <a:r>
              <a:rPr lang="es-ES" sz="2000" dirty="0" smtClean="0">
                <a:latin typeface="Arial" pitchFamily="34" charset="0"/>
                <a:cs typeface="Arial" pitchFamily="34" charset="0"/>
              </a:rPr>
              <a:t>Anomalías en el comportamiento de ciertos animales. Se han observado en todas partes del mundo. Por ejemplo, los pájaros vuelan en circulo ,los reptiles salen de la hibernación durante el invierno, etc. Las causas no están claras, pero parece que están relacionadas con las variaciones de los campos magnéticos que alteran el funcionamiento de los organismos. En otras ocasiones, pueden deberse a que ciertos animales son capaces de detectar las ondas sonoras de alta frecuencia emitidas por las rocas al fracturarse</a:t>
            </a:r>
            <a:endParaRPr lang="es-ES" sz="2000" dirty="0" smtClean="0">
              <a:latin typeface="Arial" pitchFamily="34" charset="0"/>
              <a:cs typeface="Arial" pitchFamily="34" charset="0"/>
            </a:endParaRPr>
          </a:p>
          <a:p>
            <a:endParaRPr lang="es-ES"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647700" y="900113"/>
            <a:ext cx="7848600" cy="5057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r>
              <a:rPr lang="es-ES_tradnl" b="1" dirty="0" smtClean="0"/>
              <a:t>Áreas de riesgo en España</a:t>
            </a:r>
            <a:endParaRPr lang="es-ES" dirty="0"/>
          </a:p>
        </p:txBody>
      </p:sp>
      <p:sp>
        <p:nvSpPr>
          <p:cNvPr id="9" name="8 Marcador de contenido"/>
          <p:cNvSpPr>
            <a:spLocks noGrp="1"/>
          </p:cNvSpPr>
          <p:nvPr>
            <p:ph idx="1"/>
          </p:nvPr>
        </p:nvSpPr>
        <p:spPr/>
        <p:txBody>
          <a:bodyPr>
            <a:normAutofit/>
          </a:bodyPr>
          <a:lstStyle/>
          <a:p>
            <a:r>
              <a:rPr lang="es-ES_tradnl" dirty="0" smtClean="0"/>
              <a:t> </a:t>
            </a:r>
            <a:r>
              <a:rPr lang="es-ES_tradnl" dirty="0">
                <a:latin typeface="Arial" pitchFamily="34" charset="0"/>
                <a:cs typeface="Arial" pitchFamily="34" charset="0"/>
              </a:rPr>
              <a:t>	</a:t>
            </a:r>
            <a:r>
              <a:rPr lang="es-ES_tradnl" sz="2600" dirty="0">
                <a:latin typeface="Arial" pitchFamily="34" charset="0"/>
                <a:cs typeface="Arial" pitchFamily="34" charset="0"/>
              </a:rPr>
              <a:t>Si examinamos el siguiente mapa (Fig.1), vemos que la península Ibérica esta situada en la línea de terremotos que partiendo de las islas Azores pasa por el estrecho de Gibraltar y sigue a lo largo del norte de África hasta </a:t>
            </a:r>
            <a:r>
              <a:rPr lang="es-ES_tradnl" sz="2600" dirty="0" smtClean="0">
                <a:latin typeface="Arial" pitchFamily="34" charset="0"/>
                <a:cs typeface="Arial" pitchFamily="34" charset="0"/>
              </a:rPr>
              <a:t>Sicilia.</a:t>
            </a:r>
            <a:endParaRPr lang="es-ES" sz="2600" dirty="0">
              <a:latin typeface="Arial" pitchFamily="34" charset="0"/>
              <a:cs typeface="Arial" pitchFamily="34" charset="0"/>
            </a:endParaRPr>
          </a:p>
          <a:p>
            <a:pPr>
              <a:buNone/>
            </a:pPr>
            <a:r>
              <a:rPr lang="es-ES" sz="2600" dirty="0">
                <a:latin typeface="Arial" pitchFamily="34" charset="0"/>
                <a:cs typeface="Arial" pitchFamily="34" charset="0"/>
              </a:rPr>
              <a:t/>
            </a:r>
            <a:br>
              <a:rPr lang="es-ES" sz="2600" dirty="0">
                <a:latin typeface="Arial" pitchFamily="34" charset="0"/>
                <a:cs typeface="Arial" pitchFamily="34" charset="0"/>
              </a:rPr>
            </a:br>
            <a:endParaRPr lang="es-ES" sz="2600" dirty="0">
              <a:latin typeface="Arial" pitchFamily="34" charset="0"/>
              <a:cs typeface="Arial" pitchFamily="34" charset="0"/>
            </a:endParaRPr>
          </a:p>
          <a:p>
            <a:r>
              <a:rPr lang="es-ES_tradnl" sz="2600" dirty="0">
                <a:latin typeface="Arial" pitchFamily="34" charset="0"/>
                <a:cs typeface="Arial" pitchFamily="34" charset="0"/>
              </a:rPr>
              <a:t> Ello se explica por el hecho de que la línea señala el límite entre la placa Euroasiática y la Africana. El choque de ambas placas da lugar los terremotos.</a:t>
            </a:r>
            <a:endParaRPr lang="es-ES" sz="2600" dirty="0">
              <a:latin typeface="Arial" pitchFamily="34" charset="0"/>
              <a:cs typeface="Arial" pitchFamily="34" charset="0"/>
            </a:endParaRPr>
          </a:p>
          <a:p>
            <a:endParaRPr lang="es-ES" sz="26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ES" b="1" dirty="0" smtClean="0"/>
              <a:t>Terremotos</a:t>
            </a:r>
            <a:r>
              <a:rPr lang="es-ES" dirty="0" smtClean="0"/>
              <a:t> </a:t>
            </a:r>
            <a:endParaRPr lang="es-ES" dirty="0"/>
          </a:p>
        </p:txBody>
      </p:sp>
      <p:sp>
        <p:nvSpPr>
          <p:cNvPr id="5" name="4 Marcador de contenido"/>
          <p:cNvSpPr>
            <a:spLocks noGrp="1"/>
          </p:cNvSpPr>
          <p:nvPr>
            <p:ph idx="1"/>
          </p:nvPr>
        </p:nvSpPr>
        <p:spPr/>
        <p:txBody>
          <a:bodyPr>
            <a:normAutofit fontScale="92500"/>
          </a:bodyPr>
          <a:lstStyle/>
          <a:p>
            <a:r>
              <a:rPr lang="es-ES" dirty="0" smtClean="0">
                <a:latin typeface="Arial" pitchFamily="34" charset="0"/>
                <a:cs typeface="Arial" pitchFamily="34" charset="0"/>
              </a:rPr>
              <a:t>Los terremotos se producen cuando las tensiones acumuladas por la deformación de las capas de la Tierra se libera bruscamente. Se rompen las masas de rocas que estaban sometidas a fuerzas gigantescas, reordenándose los materiales y liberando enormes energías que hacen temblar la </a:t>
            </a:r>
            <a:r>
              <a:rPr lang="es-ES" dirty="0" smtClean="0">
                <a:latin typeface="Arial" pitchFamily="34" charset="0"/>
                <a:cs typeface="Arial" pitchFamily="34" charset="0"/>
                <a:hlinkClick r:id="rId2"/>
              </a:rPr>
              <a:t>Tierra</a:t>
            </a:r>
            <a:r>
              <a:rPr lang="es-ES" dirty="0" smtClean="0">
                <a:latin typeface="Arial" pitchFamily="34" charset="0"/>
                <a:cs typeface="Arial" pitchFamily="34" charset="0"/>
              </a:rPr>
              <a:t>. Sus focos de inicio (</a:t>
            </a:r>
            <a:r>
              <a:rPr lang="es-ES" b="1" dirty="0" smtClean="0">
                <a:latin typeface="Arial" pitchFamily="34" charset="0"/>
                <a:cs typeface="Arial" pitchFamily="34" charset="0"/>
              </a:rPr>
              <a:t>hipocentro</a:t>
            </a:r>
            <a:r>
              <a:rPr lang="es-ES" dirty="0" smtClean="0">
                <a:latin typeface="Arial" pitchFamily="34" charset="0"/>
                <a:cs typeface="Arial" pitchFamily="34" charset="0"/>
              </a:rPr>
              <a:t>) se localizan a diferentes profundidades, estando los más profundos hasta a 700 kilómetros.</a:t>
            </a:r>
          </a:p>
          <a:p>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print"/>
          <a:srcRect/>
          <a:stretch>
            <a:fillRect/>
          </a:stretch>
        </p:blipFill>
        <p:spPr bwMode="auto">
          <a:xfrm>
            <a:off x="683568" y="620688"/>
            <a:ext cx="8173416" cy="58318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a:bodyPr>
          <a:lstStyle/>
          <a:p>
            <a:r>
              <a:rPr lang="es-ES" dirty="0" smtClean="0"/>
              <a:t/>
            </a:r>
            <a:br>
              <a:rPr lang="es-ES" dirty="0" smtClean="0"/>
            </a:br>
            <a:endParaRPr lang="es-ES" dirty="0"/>
          </a:p>
        </p:txBody>
      </p:sp>
      <p:pic>
        <p:nvPicPr>
          <p:cNvPr id="38914" name="Picture 2" descr="http://tbn2.google.com/images?q=tbn:ZgeCWqseQV0PHM:http://www.ucm.es/info/Geofis/g-sismolo/Terremoto.jpg">
            <a:hlinkClick r:id="rId2"/>
          </p:cNvPr>
          <p:cNvPicPr>
            <a:picLocks noChangeAspect="1" noChangeArrowheads="1"/>
          </p:cNvPicPr>
          <p:nvPr/>
        </p:nvPicPr>
        <p:blipFill>
          <a:blip r:embed="rId3" cstate="print"/>
          <a:srcRect/>
          <a:stretch>
            <a:fillRect/>
          </a:stretch>
        </p:blipFill>
        <p:spPr bwMode="auto">
          <a:xfrm>
            <a:off x="285720" y="2143116"/>
            <a:ext cx="3929090" cy="3857652"/>
          </a:xfrm>
          <a:prstGeom prst="rect">
            <a:avLst/>
          </a:prstGeom>
          <a:noFill/>
        </p:spPr>
      </p:pic>
      <p:pic>
        <p:nvPicPr>
          <p:cNvPr id="38916" name="Picture 4" descr="http://galeon.hispavista.com/andressebastian/img/terremoto4.jpg"/>
          <p:cNvPicPr>
            <a:picLocks noChangeAspect="1" noChangeArrowheads="1"/>
          </p:cNvPicPr>
          <p:nvPr/>
        </p:nvPicPr>
        <p:blipFill>
          <a:blip r:embed="rId4" cstate="print"/>
          <a:srcRect/>
          <a:stretch>
            <a:fillRect/>
          </a:stretch>
        </p:blipFill>
        <p:spPr bwMode="auto">
          <a:xfrm>
            <a:off x="5000628" y="2071678"/>
            <a:ext cx="2619375" cy="35242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a:xfrm>
            <a:off x="457200" y="455613"/>
            <a:ext cx="8229600" cy="962025"/>
          </a:xfrm>
        </p:spPr>
        <p:txBody>
          <a:bodyPr>
            <a:normAutofit fontScale="90000"/>
          </a:bodyPr>
          <a:lstStyle/>
          <a:p>
            <a:pPr eaLnBrk="1" fontAlgn="auto" hangingPunct="1">
              <a:spcAft>
                <a:spcPts val="0"/>
              </a:spcAft>
              <a:defRPr/>
            </a:pPr>
            <a:r>
              <a:rPr lang="es-ES"/>
              <a:t>Normas construcción sismoresistentes</a:t>
            </a:r>
          </a:p>
        </p:txBody>
      </p:sp>
      <p:pic>
        <p:nvPicPr>
          <p:cNvPr id="46083" name="Picture 3"/>
          <p:cNvPicPr>
            <a:picLocks noGrp="1" noChangeAspect="1" noChangeArrowheads="1"/>
          </p:cNvPicPr>
          <p:nvPr>
            <p:ph idx="4294967295"/>
          </p:nvPr>
        </p:nvPicPr>
        <p:blipFill>
          <a:blip r:embed="rId2" cstate="print"/>
          <a:srcRect/>
          <a:stretch>
            <a:fillRect/>
          </a:stretch>
        </p:blipFill>
        <p:spPr>
          <a:xfrm>
            <a:off x="328613" y="1941513"/>
            <a:ext cx="8636000" cy="4329112"/>
          </a:xfr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a:stretch>
            <a:fillRect/>
          </a:stretch>
        </p:blipFill>
        <p:spPr bwMode="auto">
          <a:xfrm>
            <a:off x="0" y="260648"/>
            <a:ext cx="8964488" cy="638401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ctrTitle"/>
          </p:nvPr>
        </p:nvSpPr>
        <p:spPr/>
        <p:txBody>
          <a:bodyPr/>
          <a:lstStyle/>
          <a:p>
            <a:r>
              <a:rPr lang="es-ES" dirty="0" smtClean="0"/>
              <a:t>Riesgo volcánico</a:t>
            </a:r>
            <a:endParaRPr lang="es-ES" dirty="0"/>
          </a:p>
        </p:txBody>
      </p:sp>
      <p:sp>
        <p:nvSpPr>
          <p:cNvPr id="5" name="4 Subtítulo"/>
          <p:cNvSpPr>
            <a:spLocks noGrp="1"/>
          </p:cNvSpPr>
          <p:nvPr>
            <p:ph type="subTitle" idx="1"/>
          </p:nvPr>
        </p:nvSpPr>
        <p:spPr/>
        <p:txBody>
          <a:bodyPr/>
          <a:lstStyle/>
          <a:p>
            <a:endParaRPr lang="es-E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267494"/>
            <a:ext cx="8258204" cy="804052"/>
          </a:xfrm>
        </p:spPr>
        <p:txBody>
          <a:bodyPr/>
          <a:lstStyle/>
          <a:p>
            <a:endParaRPr lang="es-ES" dirty="0"/>
          </a:p>
        </p:txBody>
      </p:sp>
      <p:sp>
        <p:nvSpPr>
          <p:cNvPr id="3" name="2 Marcador de contenido"/>
          <p:cNvSpPr>
            <a:spLocks noGrp="1"/>
          </p:cNvSpPr>
          <p:nvPr>
            <p:ph idx="1"/>
          </p:nvPr>
        </p:nvSpPr>
        <p:spPr>
          <a:xfrm>
            <a:off x="457200" y="1285860"/>
            <a:ext cx="8229600" cy="5168948"/>
          </a:xfrm>
        </p:spPr>
        <p:txBody>
          <a:bodyPr>
            <a:normAutofit fontScale="77500" lnSpcReduction="20000"/>
          </a:bodyPr>
          <a:lstStyle/>
          <a:p>
            <a:r>
              <a:rPr lang="es-ES_tradnl" dirty="0" smtClean="0"/>
              <a:t>Un </a:t>
            </a:r>
            <a:r>
              <a:rPr lang="es-ES_tradnl" b="1" dirty="0" smtClean="0"/>
              <a:t>volcán</a:t>
            </a:r>
            <a:r>
              <a:rPr lang="es-ES_tradnl" dirty="0" smtClean="0"/>
              <a:t> es una estructura geológica originada como consecuencia de la salida al exterior, a través de fracturas o grietas, del material fundido que procede de las capas profundas de la litosfera (magma). Durante este proceso son arrojados al exterior (erupción) una serie de distintos productos gaseosos, líquidos y sólidos.</a:t>
            </a:r>
          </a:p>
          <a:p>
            <a:endParaRPr lang="es-ES" dirty="0" smtClean="0"/>
          </a:p>
          <a:p>
            <a:r>
              <a:rPr lang="es-ES_tradnl" dirty="0" smtClean="0"/>
              <a:t>Los volcanes activos no se distribuyen al azar, sino que están asociados a bordes de placa, principalmente a dorsales y sobre todo a zonas de subducción (p.ej. el cinturón de fuego del Pacífico), aunque también puede explicarse su origen por el desplazamiento de una placa sobre un punto caliente situado a una determinada profundidad en el manto superior, lo que puede originar áreas volcánicas puntuales.</a:t>
            </a:r>
            <a:endParaRPr lang="es-ES" dirty="0" smtClean="0"/>
          </a:p>
          <a:p>
            <a:endParaRPr lang="es-E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250825" y="476250"/>
            <a:ext cx="8637588" cy="762000"/>
          </a:xfrm>
        </p:spPr>
        <p:txBody>
          <a:bodyPr/>
          <a:lstStyle/>
          <a:p>
            <a:pPr eaLnBrk="1" fontAlgn="auto" hangingPunct="1">
              <a:spcAft>
                <a:spcPts val="0"/>
              </a:spcAft>
              <a:defRPr/>
            </a:pPr>
            <a:r>
              <a:rPr lang="es-ES"/>
              <a:t>Partes de un volcán</a:t>
            </a:r>
          </a:p>
        </p:txBody>
      </p:sp>
      <p:sp>
        <p:nvSpPr>
          <p:cNvPr id="101379" name="Rectangle 3"/>
          <p:cNvSpPr>
            <a:spLocks noGrp="1" noChangeArrowheads="1"/>
          </p:cNvSpPr>
          <p:nvPr>
            <p:ph type="body" sz="half" idx="4294967295"/>
          </p:nvPr>
        </p:nvSpPr>
        <p:spPr>
          <a:xfrm>
            <a:off x="0" y="1773238"/>
            <a:ext cx="4356100" cy="3276600"/>
          </a:xfrm>
        </p:spPr>
        <p:txBody>
          <a:bodyPr/>
          <a:lstStyle/>
          <a:p>
            <a:pPr eaLnBrk="1" hangingPunct="1"/>
            <a:r>
              <a:rPr lang="es-ES" sz="2400" smtClean="0"/>
              <a:t>Cráter : </a:t>
            </a:r>
          </a:p>
          <a:p>
            <a:pPr eaLnBrk="1" hangingPunct="1"/>
            <a:r>
              <a:rPr lang="es-ES" sz="2400" smtClean="0"/>
              <a:t>Cono volcánico</a:t>
            </a:r>
          </a:p>
          <a:p>
            <a:pPr eaLnBrk="1" hangingPunct="1"/>
            <a:r>
              <a:rPr lang="es-ES" sz="2400" smtClean="0"/>
              <a:t>Cámara magmática</a:t>
            </a:r>
          </a:p>
          <a:p>
            <a:pPr eaLnBrk="1" hangingPunct="1"/>
            <a:r>
              <a:rPr lang="es-ES" sz="2400" smtClean="0"/>
              <a:t>Chimenea</a:t>
            </a:r>
          </a:p>
          <a:p>
            <a:pPr eaLnBrk="1" hangingPunct="1"/>
            <a:r>
              <a:rPr lang="es-ES" sz="2400" smtClean="0"/>
              <a:t>Columna eruptiva</a:t>
            </a:r>
          </a:p>
          <a:p>
            <a:pPr eaLnBrk="1" hangingPunct="1"/>
            <a:r>
              <a:rPr lang="es-ES" sz="2400" smtClean="0"/>
              <a:t>Colada de lava</a:t>
            </a:r>
          </a:p>
          <a:p>
            <a:pPr eaLnBrk="1" hangingPunct="1"/>
            <a:r>
              <a:rPr lang="es-ES" sz="2400" smtClean="0"/>
              <a:t>Cono secundario</a:t>
            </a:r>
          </a:p>
        </p:txBody>
      </p:sp>
      <p:graphicFrame>
        <p:nvGraphicFramePr>
          <p:cNvPr id="2050" name="Object 4"/>
          <p:cNvGraphicFramePr>
            <a:graphicFrameLocks noChangeAspect="1"/>
          </p:cNvGraphicFramePr>
          <p:nvPr>
            <p:ph type="clipArt" sz="half" idx="4294967295"/>
          </p:nvPr>
        </p:nvGraphicFramePr>
        <p:xfrm>
          <a:off x="3200400" y="1524000"/>
          <a:ext cx="5943600" cy="5334000"/>
        </p:xfrm>
        <a:graphic>
          <a:graphicData uri="http://schemas.openxmlformats.org/presentationml/2006/ole">
            <p:oleObj spid="_x0000_s9218" name="Imagen de mapa de bits" r:id="rId3" imgW="4923810" imgH="3495238" progId="PBrush">
              <p:embed/>
            </p:oleObj>
          </a:graphicData>
        </a:graphic>
      </p:graphicFrame>
      <p:sp>
        <p:nvSpPr>
          <p:cNvPr id="2053" name="Rectangle 5"/>
          <p:cNvSpPr>
            <a:spLocks noChangeArrowheads="1"/>
          </p:cNvSpPr>
          <p:nvPr/>
        </p:nvSpPr>
        <p:spPr bwMode="auto">
          <a:xfrm>
            <a:off x="179388" y="6165850"/>
            <a:ext cx="5972175" cy="641350"/>
          </a:xfrm>
          <a:prstGeom prst="rect">
            <a:avLst/>
          </a:prstGeom>
          <a:noFill/>
          <a:ln w="9525">
            <a:noFill/>
            <a:miter lim="800000"/>
            <a:headEnd/>
            <a:tailEnd/>
          </a:ln>
        </p:spPr>
        <p:txBody>
          <a:bodyPr wrap="none">
            <a:spAutoFit/>
          </a:bodyPr>
          <a:lstStyle/>
          <a:p>
            <a:r>
              <a:rPr lang="es-ES">
                <a:solidFill>
                  <a:srgbClr val="FF6600"/>
                </a:solidFill>
                <a:latin typeface="Times New Roman" pitchFamily="18" charset="0"/>
                <a:hlinkClick r:id="rId4"/>
              </a:rPr>
              <a:t>http://www.geo.wvu.edu/~donovan/geol101/animations/06.swf</a:t>
            </a:r>
            <a:endParaRPr lang="es-ES">
              <a:solidFill>
                <a:srgbClr val="FF6600"/>
              </a:solidFill>
              <a:latin typeface="Times New Roman" pitchFamily="18" charset="0"/>
            </a:endParaRPr>
          </a:p>
          <a:p>
            <a:endParaRPr lang="es-ES">
              <a:solidFill>
                <a:srgbClr val="FF6600"/>
              </a:solidFill>
              <a:latin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anim calcmode="lin" valueType="num">
                                      <p:cBhvr additive="base">
                                        <p:cTn id="7" dur="500" fill="hold"/>
                                        <p:tgtEl>
                                          <p:spTgt spid="10137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137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1379">
                                            <p:txEl>
                                              <p:pRg st="1" end="1"/>
                                            </p:txEl>
                                          </p:spTgt>
                                        </p:tgtEl>
                                        <p:attrNameLst>
                                          <p:attrName>style.visibility</p:attrName>
                                        </p:attrNameLst>
                                      </p:cBhvr>
                                      <p:to>
                                        <p:strVal val="visible"/>
                                      </p:to>
                                    </p:set>
                                    <p:anim calcmode="lin" valueType="num">
                                      <p:cBhvr additive="base">
                                        <p:cTn id="13" dur="500" fill="hold"/>
                                        <p:tgtEl>
                                          <p:spTgt spid="101379">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137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1379">
                                            <p:txEl>
                                              <p:pRg st="2" end="2"/>
                                            </p:txEl>
                                          </p:spTgt>
                                        </p:tgtEl>
                                        <p:attrNameLst>
                                          <p:attrName>style.visibility</p:attrName>
                                        </p:attrNameLst>
                                      </p:cBhvr>
                                      <p:to>
                                        <p:strVal val="visible"/>
                                      </p:to>
                                    </p:set>
                                    <p:anim calcmode="lin" valueType="num">
                                      <p:cBhvr additive="base">
                                        <p:cTn id="19" dur="500" fill="hold"/>
                                        <p:tgtEl>
                                          <p:spTgt spid="10137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137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1379">
                                            <p:txEl>
                                              <p:pRg st="3" end="3"/>
                                            </p:txEl>
                                          </p:spTgt>
                                        </p:tgtEl>
                                        <p:attrNameLst>
                                          <p:attrName>style.visibility</p:attrName>
                                        </p:attrNameLst>
                                      </p:cBhvr>
                                      <p:to>
                                        <p:strVal val="visible"/>
                                      </p:to>
                                    </p:set>
                                    <p:anim calcmode="lin" valueType="num">
                                      <p:cBhvr additive="base">
                                        <p:cTn id="25" dur="500" fill="hold"/>
                                        <p:tgtEl>
                                          <p:spTgt spid="101379">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137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1379">
                                            <p:txEl>
                                              <p:pRg st="4" end="4"/>
                                            </p:txEl>
                                          </p:spTgt>
                                        </p:tgtEl>
                                        <p:attrNameLst>
                                          <p:attrName>style.visibility</p:attrName>
                                        </p:attrNameLst>
                                      </p:cBhvr>
                                      <p:to>
                                        <p:strVal val="visible"/>
                                      </p:to>
                                    </p:set>
                                    <p:anim calcmode="lin" valueType="num">
                                      <p:cBhvr additive="base">
                                        <p:cTn id="31" dur="500" fill="hold"/>
                                        <p:tgtEl>
                                          <p:spTgt spid="101379">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137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1379">
                                            <p:txEl>
                                              <p:pRg st="5" end="5"/>
                                            </p:txEl>
                                          </p:spTgt>
                                        </p:tgtEl>
                                        <p:attrNameLst>
                                          <p:attrName>style.visibility</p:attrName>
                                        </p:attrNameLst>
                                      </p:cBhvr>
                                      <p:to>
                                        <p:strVal val="visible"/>
                                      </p:to>
                                    </p:set>
                                    <p:anim calcmode="lin" valueType="num">
                                      <p:cBhvr additive="base">
                                        <p:cTn id="37" dur="500" fill="hold"/>
                                        <p:tgtEl>
                                          <p:spTgt spid="101379">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1379">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1379">
                                            <p:txEl>
                                              <p:pRg st="6" end="6"/>
                                            </p:txEl>
                                          </p:spTgt>
                                        </p:tgtEl>
                                        <p:attrNameLst>
                                          <p:attrName>style.visibility</p:attrName>
                                        </p:attrNameLst>
                                      </p:cBhvr>
                                      <p:to>
                                        <p:strVal val="visible"/>
                                      </p:to>
                                    </p:set>
                                    <p:anim calcmode="lin" valueType="num">
                                      <p:cBhvr additive="base">
                                        <p:cTn id="43" dur="500" fill="hold"/>
                                        <p:tgtEl>
                                          <p:spTgt spid="101379">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137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9"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ES" sz="2800" b="1" dirty="0" smtClean="0"/>
              <a:t>Algunas de las erupciones volcánicas más dañinas</a:t>
            </a:r>
            <a:endParaRPr lang="es-ES" sz="2800"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467544" y="1412775"/>
            <a:ext cx="8136904" cy="5445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dirty="0" smtClean="0"/>
              <a:t>Materiales arrojados por los volcanes.-</a:t>
            </a:r>
            <a:endParaRPr lang="es-ES" dirty="0" smtClean="0"/>
          </a:p>
        </p:txBody>
      </p:sp>
      <p:sp>
        <p:nvSpPr>
          <p:cNvPr id="3" name="2 Marcador de contenido"/>
          <p:cNvSpPr>
            <a:spLocks noGrp="1"/>
          </p:cNvSpPr>
          <p:nvPr>
            <p:ph idx="1"/>
          </p:nvPr>
        </p:nvSpPr>
        <p:spPr/>
        <p:txBody>
          <a:bodyPr>
            <a:normAutofit fontScale="92500" lnSpcReduction="10000"/>
          </a:bodyPr>
          <a:lstStyle/>
          <a:p>
            <a:r>
              <a:rPr lang="es-ES_tradnl" dirty="0" smtClean="0"/>
              <a:t>a) </a:t>
            </a:r>
            <a:r>
              <a:rPr lang="es-ES_tradnl" u="sng" dirty="0" smtClean="0"/>
              <a:t>Materiales gaseosos</a:t>
            </a:r>
            <a:r>
              <a:rPr lang="es-ES_tradnl" dirty="0" smtClean="0"/>
              <a:t>.- Mezcla de distintos gases: hidrógeno, vapor de agua, óxidos de carbono, compuestos de azufre, cloro, etc. Los magmas que contienen muchos gases en disolución producen erupciones de tipo explosivo.</a:t>
            </a:r>
            <a:endParaRPr lang="es-ES" dirty="0" smtClean="0"/>
          </a:p>
          <a:p>
            <a:r>
              <a:rPr lang="es-ES_tradnl" dirty="0" smtClean="0"/>
              <a:t>b) </a:t>
            </a:r>
            <a:r>
              <a:rPr lang="es-ES_tradnl" u="sng" dirty="0" smtClean="0"/>
              <a:t>Materiales líquidos</a:t>
            </a:r>
            <a:r>
              <a:rPr lang="es-ES_tradnl" dirty="0" smtClean="0"/>
              <a:t>.- El material fundido que constituyen el magma, cuando alcanza la superficie, ya completamente desprovisto de gases, es lo que constituye la lava.</a:t>
            </a:r>
            <a:endParaRPr lang="es-ES" dirty="0" smtClean="0"/>
          </a:p>
          <a:p>
            <a:endParaRPr lang="es-E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357290" y="267494"/>
            <a:ext cx="7329510" cy="303986"/>
          </a:xfrm>
        </p:spPr>
        <p:txBody>
          <a:bodyPr>
            <a:normAutofit fontScale="90000"/>
          </a:bodyPr>
          <a:lstStyle/>
          <a:p>
            <a:endParaRPr lang="es-ES" dirty="0"/>
          </a:p>
        </p:txBody>
      </p:sp>
      <p:sp>
        <p:nvSpPr>
          <p:cNvPr id="3" name="2 Marcador de contenido"/>
          <p:cNvSpPr>
            <a:spLocks noGrp="1"/>
          </p:cNvSpPr>
          <p:nvPr>
            <p:ph idx="1"/>
          </p:nvPr>
        </p:nvSpPr>
        <p:spPr>
          <a:xfrm>
            <a:off x="457200" y="928670"/>
            <a:ext cx="8229600" cy="5526138"/>
          </a:xfrm>
        </p:spPr>
        <p:txBody>
          <a:bodyPr>
            <a:normAutofit fontScale="92500" lnSpcReduction="20000"/>
          </a:bodyPr>
          <a:lstStyle/>
          <a:p>
            <a:pPr>
              <a:buNone/>
            </a:pPr>
            <a:r>
              <a:rPr lang="es-ES_tradnl" dirty="0" smtClean="0"/>
              <a:t>    Según su composición química las lavas tienen un comportamiento:</a:t>
            </a:r>
          </a:p>
          <a:p>
            <a:r>
              <a:rPr lang="es-ES_tradnl" dirty="0" smtClean="0"/>
              <a:t> viscoso (ácidas) </a:t>
            </a:r>
          </a:p>
          <a:p>
            <a:r>
              <a:rPr lang="es-ES_tradnl" dirty="0" smtClean="0"/>
              <a:t> comportamiento fluido (-básicas) .</a:t>
            </a:r>
          </a:p>
          <a:p>
            <a:pPr>
              <a:buNone/>
            </a:pPr>
            <a:r>
              <a:rPr lang="es-ES_tradnl" dirty="0" smtClean="0"/>
              <a:t>    En el primer caso, la lava es muy viscosa y solidifica rápidamente, a veces, incluso en la chimenea del volcán, formando un auténtico "tapón" hasta que la presión de los gases acumulados en el interior es tan grande que provoca una formidable explosión (ej.: Krakatoa). En el segundo caso, las lavas son muy fluidas y fluyen por la superficie como si de un río se tratase y recibe entonces el nombre de "coladas"</a:t>
            </a:r>
            <a:endParaRPr lang="es-ES" dirty="0" smtClean="0"/>
          </a:p>
          <a:p>
            <a:endParaRPr lang="es-E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2162175" y="1852613"/>
            <a:ext cx="4819650" cy="3152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143108" y="267494"/>
            <a:ext cx="6543692" cy="161110"/>
          </a:xfrm>
        </p:spPr>
        <p:txBody>
          <a:bodyPr>
            <a:normAutofit fontScale="90000"/>
          </a:bodyPr>
          <a:lstStyle/>
          <a:p>
            <a:endParaRPr lang="es-ES" dirty="0"/>
          </a:p>
        </p:txBody>
      </p:sp>
      <p:sp>
        <p:nvSpPr>
          <p:cNvPr id="3" name="2 Marcador de contenido"/>
          <p:cNvSpPr>
            <a:spLocks noGrp="1"/>
          </p:cNvSpPr>
          <p:nvPr>
            <p:ph idx="1"/>
          </p:nvPr>
        </p:nvSpPr>
        <p:spPr>
          <a:xfrm>
            <a:off x="500034" y="1071546"/>
            <a:ext cx="8229600" cy="5097510"/>
          </a:xfrm>
        </p:spPr>
        <p:txBody>
          <a:bodyPr/>
          <a:lstStyle/>
          <a:p>
            <a:pPr>
              <a:buNone/>
            </a:pPr>
            <a:r>
              <a:rPr lang="es-ES_tradnl" dirty="0" smtClean="0"/>
              <a:t>c) </a:t>
            </a:r>
            <a:r>
              <a:rPr lang="es-ES_tradnl" u="sng" dirty="0" smtClean="0"/>
              <a:t>Materiales </a:t>
            </a:r>
            <a:r>
              <a:rPr lang="es-ES_tradnl" u="sng" dirty="0" err="1" smtClean="0"/>
              <a:t>piroclásticos</a:t>
            </a:r>
            <a:r>
              <a:rPr lang="es-ES_tradnl" dirty="0" smtClean="0"/>
              <a:t> (sólidos).-Son materiales fragmentarios lanzados al exterior por las explosiones volcánicas. Según el tamaño reciben el nombre de cenizas, lapilli (tamaño de guisante), bombas volcánicas - de forma ovoide o fusiforme -, algunas permanecen fundidas al caer al suelo y dan lugar a las escorias.</a:t>
            </a:r>
            <a:endParaRPr lang="es-ES" dirty="0" smtClean="0"/>
          </a:p>
          <a:p>
            <a:endParaRPr lang="es-E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Erupciones"/>
          <p:cNvPicPr>
            <a:picLocks noChangeAspect="1" noChangeArrowheads="1"/>
          </p:cNvPicPr>
          <p:nvPr/>
        </p:nvPicPr>
        <p:blipFill>
          <a:blip r:embed="rId2" cstate="print">
            <a:lum bright="-48000" contrast="88000"/>
            <a:grayscl/>
            <a:biLevel thresh="50000"/>
          </a:blip>
          <a:srcRect/>
          <a:stretch>
            <a:fillRect/>
          </a:stretch>
        </p:blipFill>
        <p:spPr bwMode="auto">
          <a:xfrm>
            <a:off x="1142976" y="495279"/>
            <a:ext cx="6643734" cy="636272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785242"/>
          </a:xfrm>
        </p:spPr>
        <p:txBody>
          <a:bodyPr>
            <a:normAutofit fontScale="90000"/>
          </a:bodyPr>
          <a:lstStyle/>
          <a:p>
            <a:r>
              <a:rPr lang="es-ES" sz="2400" b="1" dirty="0" smtClean="0"/>
              <a:t>Clasificación de las erupciones volcánicas</a:t>
            </a:r>
            <a:br>
              <a:rPr lang="es-ES" sz="2400" b="1" dirty="0" smtClean="0"/>
            </a:br>
            <a:endParaRPr lang="es-ES" sz="2400" dirty="0"/>
          </a:p>
        </p:txBody>
      </p:sp>
      <p:sp>
        <p:nvSpPr>
          <p:cNvPr id="3" name="2 Marcador de contenido"/>
          <p:cNvSpPr>
            <a:spLocks noGrp="1"/>
          </p:cNvSpPr>
          <p:nvPr>
            <p:ph idx="1"/>
          </p:nvPr>
        </p:nvSpPr>
        <p:spPr>
          <a:xfrm>
            <a:off x="457200" y="1052736"/>
            <a:ext cx="8229600" cy="5402072"/>
          </a:xfrm>
        </p:spPr>
        <p:txBody>
          <a:bodyPr>
            <a:normAutofit fontScale="70000" lnSpcReduction="20000"/>
          </a:bodyPr>
          <a:lstStyle/>
          <a:p>
            <a:r>
              <a:rPr lang="es-ES" dirty="0" smtClean="0"/>
              <a:t>La violencia de las erupciones volcánicas depende fundamentalmente de la presión de los gases en la cámara </a:t>
            </a:r>
            <a:r>
              <a:rPr lang="es-ES" dirty="0" err="1" smtClean="0"/>
              <a:t>magmática</a:t>
            </a:r>
            <a:r>
              <a:rPr lang="es-ES" dirty="0" smtClean="0"/>
              <a:t> y de la viscosidad de los magmas. </a:t>
            </a:r>
          </a:p>
          <a:p>
            <a:r>
              <a:rPr lang="es-ES" dirty="0" smtClean="0"/>
              <a:t>En función de estas dos variables se establece una escala de 7 tipos de erupciones progresivamente más explosivas:</a:t>
            </a:r>
          </a:p>
          <a:p>
            <a:r>
              <a:rPr lang="es-ES" dirty="0" smtClean="0"/>
              <a:t>1.Tipo islándico. Erupciones efusivas de lava muy poco viscosa. Característica de regiones sujetas a tensiones corticales que originan fisuras muy profundas a través de las cuales la lava fluye libremente para formar extensos casquetes de lava.</a:t>
            </a:r>
          </a:p>
          <a:p>
            <a:r>
              <a:rPr lang="es-ES" dirty="0" smtClean="0"/>
              <a:t>2.Tipo hawaiano. Similar al tipo islándico. La efusión de lava es predominante y los gases son liberados despacio.</a:t>
            </a:r>
          </a:p>
          <a:p>
            <a:r>
              <a:rPr lang="es-ES" dirty="0" smtClean="0"/>
              <a:t>3.Tipo </a:t>
            </a:r>
            <a:r>
              <a:rPr lang="es-ES" dirty="0" err="1" smtClean="0"/>
              <a:t>estromboliano</a:t>
            </a:r>
            <a:r>
              <a:rPr lang="es-ES" dirty="0" smtClean="0"/>
              <a:t>. Presentan cierto carácter explosivo debido a que la lava tiene cierta viscosidad. Los gases escapan con moderadas explosiones que pueden ser rítmicas o incluso continuas. Durante las explosiones pueden ser proyectadas bombas volcánicas.</a:t>
            </a:r>
          </a:p>
          <a:p>
            <a:endParaRPr lang="es-E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827584" y="267494"/>
            <a:ext cx="7859216" cy="641226"/>
          </a:xfrm>
        </p:spPr>
        <p:txBody>
          <a:bodyPr>
            <a:normAutofit fontScale="90000"/>
          </a:bodyPr>
          <a:lstStyle/>
          <a:p>
            <a:endParaRPr lang="es-ES" dirty="0"/>
          </a:p>
        </p:txBody>
      </p:sp>
      <p:sp>
        <p:nvSpPr>
          <p:cNvPr id="3" name="2 Marcador de contenido"/>
          <p:cNvSpPr>
            <a:spLocks noGrp="1"/>
          </p:cNvSpPr>
          <p:nvPr>
            <p:ph idx="1"/>
          </p:nvPr>
        </p:nvSpPr>
        <p:spPr>
          <a:xfrm>
            <a:off x="457200" y="980728"/>
            <a:ext cx="8229600" cy="5474080"/>
          </a:xfrm>
        </p:spPr>
        <p:txBody>
          <a:bodyPr>
            <a:normAutofit fontScale="62500" lnSpcReduction="20000"/>
          </a:bodyPr>
          <a:lstStyle/>
          <a:p>
            <a:r>
              <a:rPr lang="es-ES" dirty="0" smtClean="0"/>
              <a:t>4.Tipo vulcaniano. La lava presenta alta viscosidad. Los gases acumulados explosionan durante prolongados intervalos de tiempo con gran violencia, dando lugar a nubes volcánicas de material eyectado.</a:t>
            </a:r>
          </a:p>
          <a:p>
            <a:r>
              <a:rPr lang="es-ES" dirty="0" smtClean="0"/>
              <a:t>5.Tipo vesubiano. Después de largos periodos de inactividad el magma se carga con altas concentraciones de gases dando lugar a erupciones con nubes negras que se extienden dentro de la atmósfera hasta considerable altura cubriendo de cenizas volcánicas extensiones muy amplias.</a:t>
            </a:r>
          </a:p>
          <a:p>
            <a:r>
              <a:rPr lang="es-ES" dirty="0" smtClean="0"/>
              <a:t>6.Tipo </a:t>
            </a:r>
            <a:r>
              <a:rPr lang="es-ES" dirty="0" err="1" smtClean="0"/>
              <a:t>plineano</a:t>
            </a:r>
            <a:r>
              <a:rPr lang="es-ES" dirty="0" smtClean="0"/>
              <a:t>. Estas erupciones dan lugar a las expulsiones de gas más violentas. La pluma volcánica se puede extender en la atmósfera hasta varios kilómetros de altura.</a:t>
            </a:r>
          </a:p>
          <a:p>
            <a:r>
              <a:rPr lang="es-ES" dirty="0" smtClean="0"/>
              <a:t>7.Tipo peleano. Son las erupciones potencialmente más desastrosas. El escape de material altamente explosivo está impedido por un domo obstructivo de lava sólida en el conducto (chimenea) principal. La presión del magma abre nuevas salidas en los flancos del volcán, originando una explosión lateral cuyos materiales se desplazan pendiente abajo arrasando todo a su paso.</a:t>
            </a:r>
          </a:p>
          <a:p>
            <a:endParaRPr lang="es-E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1115616" y="1124745"/>
            <a:ext cx="6356747" cy="40139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srcRect/>
          <a:stretch>
            <a:fillRect/>
          </a:stretch>
        </p:blipFill>
        <p:spPr bwMode="auto">
          <a:xfrm>
            <a:off x="467544" y="692696"/>
            <a:ext cx="3362325" cy="2038350"/>
          </a:xfrm>
          <a:prstGeom prst="rect">
            <a:avLst/>
          </a:prstGeom>
          <a:noFill/>
          <a:ln w="9525">
            <a:noFill/>
            <a:miter lim="800000"/>
            <a:headEnd/>
            <a:tailEnd/>
          </a:ln>
        </p:spPr>
      </p:pic>
      <p:pic>
        <p:nvPicPr>
          <p:cNvPr id="12291" name="Picture 3"/>
          <p:cNvPicPr>
            <a:picLocks noChangeAspect="1" noChangeArrowheads="1"/>
          </p:cNvPicPr>
          <p:nvPr/>
        </p:nvPicPr>
        <p:blipFill>
          <a:blip r:embed="rId3" cstate="print"/>
          <a:srcRect/>
          <a:stretch>
            <a:fillRect/>
          </a:stretch>
        </p:blipFill>
        <p:spPr bwMode="auto">
          <a:xfrm>
            <a:off x="323528" y="2708920"/>
            <a:ext cx="3267075" cy="3790950"/>
          </a:xfrm>
          <a:prstGeom prst="rect">
            <a:avLst/>
          </a:prstGeom>
          <a:noFill/>
          <a:ln w="9525">
            <a:noFill/>
            <a:miter lim="800000"/>
            <a:headEnd/>
            <a:tailEnd/>
          </a:ln>
        </p:spPr>
      </p:pic>
      <p:pic>
        <p:nvPicPr>
          <p:cNvPr id="12292" name="Picture 4"/>
          <p:cNvPicPr>
            <a:picLocks noChangeAspect="1" noChangeArrowheads="1"/>
          </p:cNvPicPr>
          <p:nvPr/>
        </p:nvPicPr>
        <p:blipFill>
          <a:blip r:embed="rId4" cstate="print"/>
          <a:srcRect/>
          <a:stretch>
            <a:fillRect/>
          </a:stretch>
        </p:blipFill>
        <p:spPr bwMode="auto">
          <a:xfrm>
            <a:off x="5436096" y="620688"/>
            <a:ext cx="2409825" cy="2571750"/>
          </a:xfrm>
          <a:prstGeom prst="rect">
            <a:avLst/>
          </a:prstGeom>
          <a:noFill/>
          <a:ln w="9525">
            <a:noFill/>
            <a:miter lim="800000"/>
            <a:headEnd/>
            <a:tailEnd/>
          </a:ln>
        </p:spPr>
      </p:pic>
      <p:pic>
        <p:nvPicPr>
          <p:cNvPr id="12293" name="Picture 5"/>
          <p:cNvPicPr>
            <a:picLocks noChangeAspect="1" noChangeArrowheads="1"/>
          </p:cNvPicPr>
          <p:nvPr/>
        </p:nvPicPr>
        <p:blipFill>
          <a:blip r:embed="rId5" cstate="print"/>
          <a:srcRect/>
          <a:stretch>
            <a:fillRect/>
          </a:stretch>
        </p:blipFill>
        <p:spPr bwMode="auto">
          <a:xfrm>
            <a:off x="4427984" y="3717032"/>
            <a:ext cx="4124325" cy="271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cstate="print"/>
          <a:srcRect/>
          <a:stretch>
            <a:fillRect/>
          </a:stretch>
        </p:blipFill>
        <p:spPr bwMode="auto">
          <a:xfrm>
            <a:off x="1347788" y="1776413"/>
            <a:ext cx="6448425" cy="3305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785786" y="267494"/>
            <a:ext cx="7901014" cy="946928"/>
          </a:xfrm>
        </p:spPr>
        <p:txBody>
          <a:bodyPr>
            <a:normAutofit fontScale="90000"/>
          </a:bodyPr>
          <a:lstStyle/>
          <a:p>
            <a:r>
              <a:rPr lang="es-ES_tradnl" sz="4400" b="1" dirty="0" smtClean="0"/>
              <a:t/>
            </a:r>
            <a:br>
              <a:rPr lang="es-ES_tradnl" sz="4400" b="1" dirty="0" smtClean="0"/>
            </a:br>
            <a:r>
              <a:rPr lang="es-ES_tradnl" sz="4400" b="1" dirty="0" smtClean="0"/>
              <a:t>Principales factores de riesgo</a:t>
            </a:r>
            <a:r>
              <a:rPr lang="es-ES" sz="4400" dirty="0" smtClean="0"/>
              <a:t/>
            </a:r>
            <a:br>
              <a:rPr lang="es-ES" sz="4400" dirty="0" smtClean="0"/>
            </a:br>
            <a:endParaRPr lang="es-ES" dirty="0"/>
          </a:p>
        </p:txBody>
      </p:sp>
      <p:sp>
        <p:nvSpPr>
          <p:cNvPr id="3" name="2 Marcador de contenido"/>
          <p:cNvSpPr>
            <a:spLocks noGrp="1"/>
          </p:cNvSpPr>
          <p:nvPr>
            <p:ph idx="1"/>
          </p:nvPr>
        </p:nvSpPr>
        <p:spPr>
          <a:xfrm>
            <a:off x="285720" y="1500174"/>
            <a:ext cx="8229600" cy="5026072"/>
          </a:xfrm>
        </p:spPr>
        <p:txBody>
          <a:bodyPr>
            <a:normAutofit fontScale="25000" lnSpcReduction="20000"/>
          </a:bodyPr>
          <a:lstStyle/>
          <a:p>
            <a:pPr>
              <a:buNone/>
            </a:pPr>
            <a:r>
              <a:rPr lang="es-ES_tradnl" sz="3200" dirty="0" smtClean="0"/>
              <a:t>	</a:t>
            </a:r>
            <a:r>
              <a:rPr lang="es-ES_tradnl" sz="9600" dirty="0" smtClean="0"/>
              <a:t>El riesgo volcánico se define mediante el llamado índice de explosividad volcánica, lo que depende de la mayor o menor viscosidad de los magmas.</a:t>
            </a:r>
          </a:p>
          <a:p>
            <a:pPr>
              <a:buNone/>
            </a:pPr>
            <a:endParaRPr lang="es-ES" sz="9600" dirty="0" smtClean="0"/>
          </a:p>
          <a:p>
            <a:pPr lvl="0"/>
            <a:r>
              <a:rPr lang="es-ES_tradnl" sz="9600" dirty="0" smtClean="0"/>
              <a:t>Si un magma es poco viscoso (muy fluido), los gases en él disueltos se liberan fácilmente a la atmósfera y las explosiones por obturación, de producirse, son de escasa energía. Los </a:t>
            </a:r>
            <a:r>
              <a:rPr lang="es-ES_tradnl" sz="9600" dirty="0" err="1" smtClean="0"/>
              <a:t>piroclastos</a:t>
            </a:r>
            <a:r>
              <a:rPr lang="es-ES_tradnl" sz="9600" dirty="0" smtClean="0"/>
              <a:t>: lapilli y bombas volcánicas, se dispersan por un área próxima al punto de emisión. El riesgo, generalmente bajo, está limitado a:</a:t>
            </a:r>
            <a:endParaRPr lang="es-ES" sz="9600" dirty="0" smtClean="0"/>
          </a:p>
          <a:p>
            <a:pPr lvl="1"/>
            <a:r>
              <a:rPr lang="es-ES_tradnl" sz="9600" dirty="0" smtClean="0"/>
              <a:t>Caída de </a:t>
            </a:r>
            <a:r>
              <a:rPr lang="es-ES_tradnl" sz="9600" dirty="0" err="1" smtClean="0"/>
              <a:t>piroclastos</a:t>
            </a:r>
            <a:r>
              <a:rPr lang="es-ES_tradnl" sz="9600" dirty="0" smtClean="0"/>
              <a:t> en zonas próximas.</a:t>
            </a:r>
            <a:endParaRPr lang="es-ES" sz="9600" dirty="0" smtClean="0"/>
          </a:p>
          <a:p>
            <a:pPr lvl="1"/>
            <a:r>
              <a:rPr lang="es-ES_tradnl" sz="9600" dirty="0" smtClean="0"/>
              <a:t>Coladas de lava que pueden desplazarse en gran  extensión y a elevada velocidad.</a:t>
            </a:r>
            <a:endParaRPr lang="es-ES" sz="9600"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2400" dirty="0" smtClean="0"/>
              <a:t>Lluvias de </a:t>
            </a:r>
            <a:r>
              <a:rPr lang="es-ES" sz="2400" dirty="0" err="1" smtClean="0"/>
              <a:t>piroclastos</a:t>
            </a:r>
            <a:endParaRPr lang="es-ES" sz="2400" dirty="0"/>
          </a:p>
        </p:txBody>
      </p:sp>
      <p:pic>
        <p:nvPicPr>
          <p:cNvPr id="14338" name="Picture 2"/>
          <p:cNvPicPr>
            <a:picLocks noGrp="1" noChangeAspect="1" noChangeArrowheads="1"/>
          </p:cNvPicPr>
          <p:nvPr>
            <p:ph idx="1"/>
          </p:nvPr>
        </p:nvPicPr>
        <p:blipFill>
          <a:blip r:embed="rId2" cstate="print"/>
          <a:srcRect/>
          <a:stretch>
            <a:fillRect/>
          </a:stretch>
        </p:blipFill>
        <p:spPr bwMode="auto">
          <a:xfrm>
            <a:off x="1691680" y="2132856"/>
            <a:ext cx="6403667" cy="35283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2800" dirty="0" smtClean="0"/>
              <a:t>Coladas de lava: </a:t>
            </a:r>
            <a:r>
              <a:rPr lang="es-ES" sz="2800" dirty="0" err="1" smtClean="0"/>
              <a:t>pahoehoe</a:t>
            </a:r>
            <a:r>
              <a:rPr lang="es-ES" sz="2800" dirty="0" smtClean="0"/>
              <a:t> y </a:t>
            </a:r>
            <a:r>
              <a:rPr lang="es-ES" sz="2800" dirty="0" err="1" smtClean="0"/>
              <a:t>Aa</a:t>
            </a:r>
            <a:endParaRPr lang="es-ES" sz="2800" dirty="0"/>
          </a:p>
        </p:txBody>
      </p:sp>
      <p:pic>
        <p:nvPicPr>
          <p:cNvPr id="15362" name="Picture 2"/>
          <p:cNvPicPr>
            <a:picLocks noGrp="1" noChangeAspect="1" noChangeArrowheads="1"/>
          </p:cNvPicPr>
          <p:nvPr>
            <p:ph idx="1"/>
          </p:nvPr>
        </p:nvPicPr>
        <p:blipFill>
          <a:blip r:embed="rId2" cstate="print"/>
          <a:srcRect/>
          <a:stretch>
            <a:fillRect/>
          </a:stretch>
        </p:blipFill>
        <p:spPr bwMode="auto">
          <a:xfrm>
            <a:off x="0" y="1196752"/>
            <a:ext cx="4570834" cy="3248025"/>
          </a:xfrm>
          <a:prstGeom prst="rect">
            <a:avLst/>
          </a:prstGeom>
          <a:noFill/>
          <a:ln w="9525">
            <a:noFill/>
            <a:miter lim="800000"/>
            <a:headEnd/>
            <a:tailEnd/>
          </a:ln>
        </p:spPr>
      </p:pic>
      <p:pic>
        <p:nvPicPr>
          <p:cNvPr id="15363" name="Picture 3"/>
          <p:cNvPicPr>
            <a:picLocks noChangeAspect="1" noChangeArrowheads="1"/>
          </p:cNvPicPr>
          <p:nvPr/>
        </p:nvPicPr>
        <p:blipFill>
          <a:blip r:embed="rId3" cstate="print"/>
          <a:srcRect/>
          <a:stretch>
            <a:fillRect/>
          </a:stretch>
        </p:blipFill>
        <p:spPr bwMode="auto">
          <a:xfrm>
            <a:off x="4751512" y="4077072"/>
            <a:ext cx="4392488" cy="27809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2667000" y="571500"/>
            <a:ext cx="3810000" cy="5715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85852" y="267494"/>
            <a:ext cx="7400948" cy="446862"/>
          </a:xfrm>
        </p:spPr>
        <p:txBody>
          <a:bodyPr>
            <a:normAutofit fontScale="90000"/>
          </a:bodyPr>
          <a:lstStyle/>
          <a:p>
            <a:endParaRPr lang="es-ES" dirty="0"/>
          </a:p>
        </p:txBody>
      </p:sp>
      <p:sp>
        <p:nvSpPr>
          <p:cNvPr id="3" name="2 Marcador de contenido"/>
          <p:cNvSpPr>
            <a:spLocks noGrp="1"/>
          </p:cNvSpPr>
          <p:nvPr>
            <p:ph idx="1"/>
          </p:nvPr>
        </p:nvSpPr>
        <p:spPr>
          <a:xfrm>
            <a:off x="457200" y="1142984"/>
            <a:ext cx="8229600" cy="5311824"/>
          </a:xfrm>
        </p:spPr>
        <p:txBody>
          <a:bodyPr>
            <a:normAutofit fontScale="92500" lnSpcReduction="10000"/>
          </a:bodyPr>
          <a:lstStyle/>
          <a:p>
            <a:pPr lvl="0"/>
            <a:r>
              <a:rPr lang="es-ES_tradnl" sz="3200" dirty="0" smtClean="0"/>
              <a:t>Si los magmas presentan elevada viscosidad y están cargados de gases, se pueden producir tapones que dan lugar a que salte o explote gran parte del edificio volcánico. Al ocurrir esto, la presión a que estaba sometida la lava desciende bruscamente, dando lugar a una impetuosa salida de gases que arrastra a su paso fragmentos de lava y de las paredes del conducto, lanzándolas a gran velocidad y altura.</a:t>
            </a:r>
            <a:endParaRPr lang="es-ES" sz="3200" dirty="0" smtClean="0"/>
          </a:p>
          <a:p>
            <a:pPr>
              <a:buNone/>
            </a:pPr>
            <a:r>
              <a:rPr lang="es-ES_tradnl" sz="3200" dirty="0" smtClean="0"/>
              <a:t> </a:t>
            </a:r>
            <a:endParaRPr lang="es-ES" sz="3200" dirty="0" smtClean="0"/>
          </a:p>
          <a:p>
            <a:endParaRPr lang="es-ES" sz="3200" dirty="0" smtClean="0"/>
          </a:p>
          <a:p>
            <a:endParaRPr lang="es-E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sz="2800" dirty="0" smtClean="0"/>
              <a:t>Se produce, como consecuencia, un área de riesgo mucho mayor, afectada por:</a:t>
            </a:r>
            <a:endParaRPr lang="es-ES" sz="2800" dirty="0"/>
          </a:p>
        </p:txBody>
      </p:sp>
      <p:sp>
        <p:nvSpPr>
          <p:cNvPr id="3" name="2 Marcador de contenido"/>
          <p:cNvSpPr>
            <a:spLocks noGrp="1"/>
          </p:cNvSpPr>
          <p:nvPr>
            <p:ph idx="1"/>
          </p:nvPr>
        </p:nvSpPr>
        <p:spPr>
          <a:xfrm>
            <a:off x="457200" y="1500174"/>
            <a:ext cx="8229600" cy="4954634"/>
          </a:xfrm>
        </p:spPr>
        <p:txBody>
          <a:bodyPr>
            <a:normAutofit fontScale="92500" lnSpcReduction="20000"/>
          </a:bodyPr>
          <a:lstStyle/>
          <a:p>
            <a:pPr>
              <a:buNone/>
            </a:pPr>
            <a:endParaRPr lang="es-ES" dirty="0" smtClean="0"/>
          </a:p>
          <a:p>
            <a:r>
              <a:rPr lang="es-ES_tradnl" dirty="0" smtClean="0"/>
              <a:t>	</a:t>
            </a:r>
            <a:r>
              <a:rPr lang="es-ES_tradnl" b="1" dirty="0" smtClean="0"/>
              <a:t>Lluvias de cenizas volcánicas</a:t>
            </a:r>
            <a:r>
              <a:rPr lang="es-ES_tradnl" dirty="0" smtClean="0"/>
              <a:t>: hundimiento de techos, daños a las cosechas y a los animales etc.</a:t>
            </a:r>
            <a:endParaRPr lang="es-ES" dirty="0" smtClean="0"/>
          </a:p>
          <a:p>
            <a:r>
              <a:rPr lang="es-ES_tradnl" dirty="0" smtClean="0"/>
              <a:t>	</a:t>
            </a:r>
            <a:r>
              <a:rPr lang="es-ES_tradnl" b="1" dirty="0" smtClean="0"/>
              <a:t>Explosiones laterales del cono volcánico</a:t>
            </a:r>
            <a:r>
              <a:rPr lang="es-ES_tradnl" dirty="0" smtClean="0"/>
              <a:t>: suelen ir acompañadas de gases a elevada temperatura, que arrasan todo lo que encuentran</a:t>
            </a:r>
            <a:endParaRPr lang="es-ES" dirty="0" smtClean="0"/>
          </a:p>
          <a:p>
            <a:r>
              <a:rPr lang="es-ES_tradnl" dirty="0" smtClean="0"/>
              <a:t>    </a:t>
            </a:r>
            <a:r>
              <a:rPr lang="es-ES_tradnl" b="1" dirty="0" smtClean="0"/>
              <a:t>Impacto de bombas volcánicas</a:t>
            </a:r>
            <a:r>
              <a:rPr lang="es-ES_tradnl" dirty="0" smtClean="0"/>
              <a:t>: más grandes y peligrosas en las proximidades del volcán, pudiendo alcanzar tamaños importantes</a:t>
            </a:r>
            <a:endParaRPr lang="es-ES" dirty="0" smtClean="0"/>
          </a:p>
          <a:p>
            <a:endParaRPr lang="es-E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pic>
        <p:nvPicPr>
          <p:cNvPr id="16386" name="Picture 2"/>
          <p:cNvPicPr>
            <a:picLocks noGrp="1" noChangeAspect="1" noChangeArrowheads="1"/>
          </p:cNvPicPr>
          <p:nvPr>
            <p:ph idx="1"/>
          </p:nvPr>
        </p:nvPicPr>
        <p:blipFill>
          <a:blip r:embed="rId2" cstate="print"/>
          <a:srcRect/>
          <a:stretch>
            <a:fillRect/>
          </a:stretch>
        </p:blipFill>
        <p:spPr bwMode="auto">
          <a:xfrm>
            <a:off x="971600" y="2060848"/>
            <a:ext cx="6552728" cy="36128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a:stretch>
            <a:fillRect/>
          </a:stretch>
        </p:blipFill>
        <p:spPr bwMode="auto">
          <a:xfrm>
            <a:off x="251520" y="476672"/>
            <a:ext cx="8599884" cy="573325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1538" y="0"/>
            <a:ext cx="8072462" cy="214290"/>
          </a:xfrm>
        </p:spPr>
        <p:txBody>
          <a:bodyPr>
            <a:normAutofit fontScale="90000"/>
          </a:bodyPr>
          <a:lstStyle/>
          <a:p>
            <a:endParaRPr lang="es-ES" dirty="0"/>
          </a:p>
        </p:txBody>
      </p:sp>
      <p:sp>
        <p:nvSpPr>
          <p:cNvPr id="3" name="2 Marcador de contenido"/>
          <p:cNvSpPr>
            <a:spLocks noGrp="1"/>
          </p:cNvSpPr>
          <p:nvPr>
            <p:ph idx="1"/>
          </p:nvPr>
        </p:nvSpPr>
        <p:spPr>
          <a:xfrm>
            <a:off x="457200" y="785794"/>
            <a:ext cx="8229600" cy="5214942"/>
          </a:xfrm>
        </p:spPr>
        <p:txBody>
          <a:bodyPr>
            <a:noAutofit/>
          </a:bodyPr>
          <a:lstStyle/>
          <a:p>
            <a:r>
              <a:rPr lang="es-ES_tradnl" sz="2400" b="1" dirty="0" smtClean="0"/>
              <a:t>Nubes ardientes</a:t>
            </a:r>
            <a:r>
              <a:rPr lang="es-ES_tradnl" sz="2400" dirty="0" smtClean="0"/>
              <a:t>: nubes de </a:t>
            </a:r>
            <a:r>
              <a:rPr lang="es-ES_tradnl" sz="2400" dirty="0" err="1" smtClean="0"/>
              <a:t>piroclastos</a:t>
            </a:r>
            <a:r>
              <a:rPr lang="es-ES_tradnl" sz="2400" dirty="0" smtClean="0"/>
              <a:t> a elevada Tª </a:t>
            </a:r>
          </a:p>
          <a:p>
            <a:pPr>
              <a:buNone/>
            </a:pPr>
            <a:r>
              <a:rPr lang="es-ES_tradnl" sz="2400" dirty="0" smtClean="0"/>
              <a:t>   que no consiguen, dado su tamaño, ascender a la atmósfera y descienden por las laderas del volcán con temperaturas de centenares de grados y alta velocidad. Es uno de los fenómenos más mortíferos y destructivos. </a:t>
            </a:r>
            <a:endParaRPr lang="es-ES" sz="2400" dirty="0" smtClean="0"/>
          </a:p>
          <a:p>
            <a:r>
              <a:rPr lang="es-ES_tradnl" sz="2400" b="1" dirty="0" smtClean="0"/>
              <a:t>Flujos de lodo o </a:t>
            </a:r>
            <a:r>
              <a:rPr lang="es-ES_tradnl" sz="2400" b="1" dirty="0" err="1" smtClean="0"/>
              <a:t>lahares</a:t>
            </a:r>
            <a:r>
              <a:rPr lang="es-ES_tradnl" sz="2400" dirty="0" smtClean="0"/>
              <a:t>: muchos volcanes alcanzan grandes alturas y pendientes muy acusadas por la acumulación de múltiples coladas de lava. Una intensa lluvia puede ser suficiente para la creación de un lodo que, a causa de su densidad y fuertes pendientes, se canalice por los barrancos a gran velocidad, arrancando nuevos materiales de sus paredes y aumentando con ello su poder destructivo</a:t>
            </a:r>
            <a:endParaRPr lang="es-ES" sz="24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2800" dirty="0" smtClean="0"/>
              <a:t>Domo volcánico</a:t>
            </a:r>
            <a:endParaRPr lang="es-ES" sz="2800" dirty="0"/>
          </a:p>
        </p:txBody>
      </p:sp>
      <p:pic>
        <p:nvPicPr>
          <p:cNvPr id="18434" name="Picture 2"/>
          <p:cNvPicPr>
            <a:picLocks noGrp="1" noChangeAspect="1" noChangeArrowheads="1"/>
          </p:cNvPicPr>
          <p:nvPr>
            <p:ph idx="1"/>
          </p:nvPr>
        </p:nvPicPr>
        <p:blipFill>
          <a:blip r:embed="rId2" cstate="print"/>
          <a:srcRect/>
          <a:stretch>
            <a:fillRect/>
          </a:stretch>
        </p:blipFill>
        <p:spPr bwMode="auto">
          <a:xfrm>
            <a:off x="2366547" y="1882775"/>
            <a:ext cx="4410906"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1609725" y="381000"/>
            <a:ext cx="5924550" cy="6096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Volcan"/>
          <p:cNvPicPr>
            <a:picLocks noChangeAspect="1" noChangeArrowheads="1"/>
          </p:cNvPicPr>
          <p:nvPr/>
        </p:nvPicPr>
        <p:blipFill>
          <a:blip r:embed="rId2" cstate="print">
            <a:lum bright="-60000" contrast="100000"/>
          </a:blip>
          <a:srcRect/>
          <a:stretch>
            <a:fillRect/>
          </a:stretch>
        </p:blipFill>
        <p:spPr bwMode="auto">
          <a:xfrm>
            <a:off x="1857356" y="357166"/>
            <a:ext cx="5786478" cy="614366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_tradnl" sz="2800" b="1" dirty="0" smtClean="0"/>
              <a:t>Predicción y prevención de riesgos volcánicos</a:t>
            </a:r>
            <a:endParaRPr lang="es-ES" sz="2800" dirty="0"/>
          </a:p>
        </p:txBody>
      </p:sp>
      <p:sp>
        <p:nvSpPr>
          <p:cNvPr id="3" name="2 Marcador de contenido"/>
          <p:cNvSpPr>
            <a:spLocks noGrp="1"/>
          </p:cNvSpPr>
          <p:nvPr>
            <p:ph idx="1"/>
          </p:nvPr>
        </p:nvSpPr>
        <p:spPr>
          <a:xfrm>
            <a:off x="457200" y="1340768"/>
            <a:ext cx="8229600" cy="5114040"/>
          </a:xfrm>
        </p:spPr>
        <p:txBody>
          <a:bodyPr>
            <a:normAutofit fontScale="70000" lnSpcReduction="20000"/>
          </a:bodyPr>
          <a:lstStyle/>
          <a:p>
            <a:r>
              <a:rPr lang="es-ES" dirty="0" smtClean="0"/>
              <a:t>No existe un método universal de predicción aplicable a todos los volcanes.</a:t>
            </a:r>
          </a:p>
          <a:p>
            <a:r>
              <a:rPr lang="es-ES" dirty="0" smtClean="0"/>
              <a:t>Las mayores erupciones volcánicas no ocurren espontáneamente. Una erupción es el resultado de toda una serie de procesos previos provocados por el ascenso a la superficie de una gran masa a muy elevada temperatura y que produce una serie de efectos físicos y químicos que pueden ser detectados.</a:t>
            </a:r>
          </a:p>
          <a:p>
            <a:r>
              <a:rPr lang="es-ES" dirty="0" smtClean="0"/>
              <a:t>Los fenómenos </a:t>
            </a:r>
            <a:r>
              <a:rPr lang="es-ES" dirty="0" err="1" smtClean="0"/>
              <a:t>precusores</a:t>
            </a:r>
            <a:r>
              <a:rPr lang="es-ES" dirty="0" smtClean="0"/>
              <a:t> más frecuentes son:</a:t>
            </a:r>
          </a:p>
          <a:p>
            <a:r>
              <a:rPr lang="es-ES" dirty="0" smtClean="0"/>
              <a:t>•</a:t>
            </a:r>
            <a:r>
              <a:rPr lang="es-ES" dirty="0" err="1" smtClean="0"/>
              <a:t>Seismos</a:t>
            </a:r>
            <a:r>
              <a:rPr lang="es-ES" dirty="0" smtClean="0"/>
              <a:t>. El magma en su ascenso, antes de la erupción, provoca numerosos pequeños </a:t>
            </a:r>
            <a:r>
              <a:rPr lang="es-ES" dirty="0" err="1" smtClean="0"/>
              <a:t>seismos</a:t>
            </a:r>
            <a:r>
              <a:rPr lang="es-ES" dirty="0" smtClean="0"/>
              <a:t>, aumentando su número a medida que se acerca la fecha de la erupción. Una red de sismógrafos permite conocer la secuencia de </a:t>
            </a:r>
            <a:r>
              <a:rPr lang="es-ES" dirty="0" err="1" smtClean="0"/>
              <a:t>seismos</a:t>
            </a:r>
            <a:r>
              <a:rPr lang="es-ES" dirty="0" smtClean="0"/>
              <a:t> y la profundidad de su foco.</a:t>
            </a:r>
          </a:p>
          <a:p>
            <a:r>
              <a:rPr lang="es-ES" dirty="0" smtClean="0"/>
              <a:t>•Deformaciones del terreno. Estos desplazamientos se controlan mediante los </a:t>
            </a:r>
            <a:r>
              <a:rPr lang="es-ES" dirty="0" err="1" smtClean="0"/>
              <a:t>distanciómetros</a:t>
            </a:r>
            <a:r>
              <a:rPr lang="es-ES" dirty="0" smtClean="0"/>
              <a:t>, que detectan desplazamientos de hasta 1 mm sobre 1 km de distancia horizontal.</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59632" y="267494"/>
            <a:ext cx="7427168" cy="353194"/>
          </a:xfrm>
        </p:spPr>
        <p:txBody>
          <a:bodyPr>
            <a:normAutofit fontScale="90000"/>
          </a:bodyPr>
          <a:lstStyle/>
          <a:p>
            <a:endParaRPr lang="es-ES" dirty="0"/>
          </a:p>
        </p:txBody>
      </p:sp>
      <p:sp>
        <p:nvSpPr>
          <p:cNvPr id="3" name="2 Marcador de contenido"/>
          <p:cNvSpPr>
            <a:spLocks noGrp="1"/>
          </p:cNvSpPr>
          <p:nvPr>
            <p:ph idx="1"/>
          </p:nvPr>
        </p:nvSpPr>
        <p:spPr>
          <a:xfrm>
            <a:off x="457200" y="980728"/>
            <a:ext cx="8229600" cy="5474080"/>
          </a:xfrm>
        </p:spPr>
        <p:txBody>
          <a:bodyPr>
            <a:normAutofit fontScale="62500" lnSpcReduction="20000"/>
          </a:bodyPr>
          <a:lstStyle/>
          <a:p>
            <a:r>
              <a:rPr lang="es-ES" dirty="0" smtClean="0"/>
              <a:t>Emisión de gases. Antes de la erupciones se han detectado cambios significativos en el volumen y tipo de los gases emitidos por los volcanes. Tales como incremento de las cantidades de </a:t>
            </a:r>
            <a:r>
              <a:rPr lang="es-ES" dirty="0" err="1" smtClean="0"/>
              <a:t>ClH</a:t>
            </a:r>
            <a:r>
              <a:rPr lang="es-ES" dirty="0" smtClean="0"/>
              <a:t>, FH y SO2, así como un incremento en la proporción S/Cl. Estos cambios en el volumen o composición están relacionados con cambios en las condiciones de equilibrio de la cámara </a:t>
            </a:r>
            <a:r>
              <a:rPr lang="es-ES" dirty="0" err="1" smtClean="0"/>
              <a:t>magmática</a:t>
            </a:r>
            <a:r>
              <a:rPr lang="es-ES" dirty="0" smtClean="0"/>
              <a:t>.</a:t>
            </a:r>
          </a:p>
          <a:p>
            <a:endParaRPr lang="es-ES" dirty="0" smtClean="0"/>
          </a:p>
          <a:p>
            <a:r>
              <a:rPr lang="es-ES" dirty="0" smtClean="0"/>
              <a:t>Anomalías térmicas. Incrementos de temperaturas detectados en las emisiones de aguas termales, en las fuentes y caudales subterráneos. Sensores de infrarrojo o radiómetros pueden ser usados también para detectar cambios en la temperatura de la superficie, especialmente por medio de satélites artificiales.</a:t>
            </a:r>
          </a:p>
          <a:p>
            <a:endParaRPr lang="es-ES" dirty="0" smtClean="0"/>
          </a:p>
          <a:p>
            <a:r>
              <a:rPr lang="es-ES" dirty="0" smtClean="0"/>
              <a:t>Anomalías magnéticas. Antes de las erupciones se han detectado cambios acusados en el campo magnético local.</a:t>
            </a:r>
          </a:p>
          <a:p>
            <a:endParaRPr lang="es-ES" dirty="0" smtClean="0"/>
          </a:p>
          <a:p>
            <a:r>
              <a:rPr lang="es-ES" dirty="0" smtClean="0"/>
              <a:t>Propiedades eléctricas. Cambios similares se han detectado en los campos eléctricos antes de las erupciones. Según parece, el ascenso de magma caliente modifica la resistividad de las rocas de la zona, así como su susceptibilidad magnética.</a:t>
            </a:r>
          </a:p>
          <a:p>
            <a:endParaRPr lang="es-E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b="1" dirty="0" smtClean="0"/>
              <a:t/>
            </a:r>
            <a:br>
              <a:rPr lang="es-ES" b="1" dirty="0" smtClean="0"/>
            </a:br>
            <a:r>
              <a:rPr lang="es-ES" b="1" dirty="0" smtClean="0"/>
              <a:t>Intensidad y magnitud de los terremotos</a:t>
            </a:r>
            <a:r>
              <a:rPr lang="es-ES" dirty="0" smtClean="0"/>
              <a:t> </a:t>
            </a:r>
            <a:br>
              <a:rPr lang="es-ES" dirty="0" smtClean="0"/>
            </a:br>
            <a:endParaRPr lang="es-ES" dirty="0"/>
          </a:p>
        </p:txBody>
      </p:sp>
      <p:sp>
        <p:nvSpPr>
          <p:cNvPr id="3" name="2 Marcador de contenido"/>
          <p:cNvSpPr>
            <a:spLocks noGrp="1"/>
          </p:cNvSpPr>
          <p:nvPr>
            <p:ph idx="1"/>
          </p:nvPr>
        </p:nvSpPr>
        <p:spPr/>
        <p:txBody>
          <a:bodyPr>
            <a:normAutofit fontScale="70000" lnSpcReduction="20000"/>
          </a:bodyPr>
          <a:lstStyle/>
          <a:p>
            <a:r>
              <a:rPr lang="es-ES" dirty="0" smtClean="0">
                <a:latin typeface="Arial" pitchFamily="34" charset="0"/>
                <a:cs typeface="Arial" pitchFamily="34" charset="0"/>
              </a:rPr>
              <a:t>Para poder describir la fuerza de un terremoto y los daños que produce se han confeccionado escalas que miden la intensidad y la magnitud de los sismos. </a:t>
            </a:r>
          </a:p>
          <a:p>
            <a:r>
              <a:rPr lang="es-ES" dirty="0" smtClean="0">
                <a:latin typeface="Arial" pitchFamily="34" charset="0"/>
                <a:cs typeface="Arial" pitchFamily="34" charset="0"/>
              </a:rPr>
              <a:t>La </a:t>
            </a:r>
            <a:r>
              <a:rPr lang="es-ES" b="1" dirty="0" smtClean="0">
                <a:latin typeface="Arial" pitchFamily="34" charset="0"/>
                <a:cs typeface="Arial" pitchFamily="34" charset="0"/>
              </a:rPr>
              <a:t>intensidad</a:t>
            </a:r>
            <a:r>
              <a:rPr lang="es-ES" dirty="0" smtClean="0">
                <a:latin typeface="Arial" pitchFamily="34" charset="0"/>
                <a:cs typeface="Arial" pitchFamily="34" charset="0"/>
              </a:rPr>
              <a:t> es una medida subjetiva de los efectos de los sismos sobre los suelos, personas y estructuras hechas por el hombre. No usa instrumentos sino que se basa en las observaciones y sensaciones ocasionados por el terremoto. Es útil para describir el terremoto en zonas en las que no hay </a:t>
            </a:r>
            <a:r>
              <a:rPr lang="es-ES" dirty="0" smtClean="0">
                <a:latin typeface="Arial" pitchFamily="34" charset="0"/>
                <a:cs typeface="Arial" pitchFamily="34" charset="0"/>
                <a:hlinkClick r:id="rId2"/>
              </a:rPr>
              <a:t>sismógrafos</a:t>
            </a:r>
            <a:r>
              <a:rPr lang="es-ES" dirty="0" smtClean="0">
                <a:latin typeface="Arial" pitchFamily="34" charset="0"/>
                <a:cs typeface="Arial" pitchFamily="34" charset="0"/>
              </a:rPr>
              <a:t> próximos y para comparar los terremotos antiguos. Hay más de 50 escalas distintas para medir la intensidad, pero las más conocidas son dos: </a:t>
            </a:r>
          </a:p>
          <a:p>
            <a:r>
              <a:rPr lang="es-ES" dirty="0" smtClean="0">
                <a:latin typeface="Arial" pitchFamily="34" charset="0"/>
                <a:cs typeface="Arial" pitchFamily="34" charset="0"/>
              </a:rPr>
              <a:t>la </a:t>
            </a:r>
            <a:r>
              <a:rPr lang="es-ES" dirty="0" err="1" smtClean="0">
                <a:latin typeface="Arial" pitchFamily="34" charset="0"/>
                <a:cs typeface="Arial" pitchFamily="34" charset="0"/>
                <a:hlinkClick r:id="rId3"/>
              </a:rPr>
              <a:t>Mercalli</a:t>
            </a:r>
            <a:r>
              <a:rPr lang="es-ES" dirty="0" smtClean="0">
                <a:latin typeface="Arial" pitchFamily="34" charset="0"/>
                <a:cs typeface="Arial" pitchFamily="34" charset="0"/>
              </a:rPr>
              <a:t> Modificada. Tiene 12 grados y es la más internacionalmente usada </a:t>
            </a:r>
          </a:p>
          <a:p>
            <a:r>
              <a:rPr lang="es-ES" dirty="0" smtClean="0">
                <a:latin typeface="Arial" pitchFamily="34" charset="0"/>
                <a:cs typeface="Arial" pitchFamily="34" charset="0"/>
              </a:rPr>
              <a:t>la </a:t>
            </a:r>
            <a:r>
              <a:rPr lang="es-ES" dirty="0" smtClean="0">
                <a:latin typeface="Arial" pitchFamily="34" charset="0"/>
                <a:cs typeface="Arial" pitchFamily="34" charset="0"/>
                <a:hlinkClick r:id="rId4"/>
              </a:rPr>
              <a:t>M.S.K.</a:t>
            </a:r>
            <a:r>
              <a:rPr lang="es-ES" dirty="0" smtClean="0">
                <a:latin typeface="Arial" pitchFamily="34" charset="0"/>
                <a:cs typeface="Arial" pitchFamily="34" charset="0"/>
              </a:rPr>
              <a:t> es la que se utiliza en la mayoría de los países europeos y es la oficial en España. Va del grado I al XII.  </a:t>
            </a:r>
          </a:p>
          <a:p>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547664" y="267494"/>
            <a:ext cx="7139136" cy="209178"/>
          </a:xfrm>
        </p:spPr>
        <p:txBody>
          <a:bodyPr>
            <a:normAutofit fontScale="90000"/>
          </a:bodyPr>
          <a:lstStyle/>
          <a:p>
            <a:endParaRPr lang="es-ES" dirty="0"/>
          </a:p>
        </p:txBody>
      </p:sp>
      <p:sp>
        <p:nvSpPr>
          <p:cNvPr id="3" name="2 Marcador de contenido"/>
          <p:cNvSpPr>
            <a:spLocks noGrp="1"/>
          </p:cNvSpPr>
          <p:nvPr>
            <p:ph idx="1"/>
          </p:nvPr>
        </p:nvSpPr>
        <p:spPr>
          <a:xfrm>
            <a:off x="457200" y="836712"/>
            <a:ext cx="8229600" cy="5618096"/>
          </a:xfrm>
        </p:spPr>
        <p:txBody>
          <a:bodyPr>
            <a:normAutofit/>
          </a:bodyPr>
          <a:lstStyle/>
          <a:p>
            <a:r>
              <a:rPr lang="es-ES" sz="2400" dirty="0" smtClean="0"/>
              <a:t>Anomalías de la gravedad. Los gravímetros detectan variaciones locales de la gravedad cuando los magmas con diferentes densidades reemplazan a las rocas de la zona, o cambian de posición antes de una erupción.</a:t>
            </a:r>
          </a:p>
          <a:p>
            <a:endParaRPr lang="es-ES" sz="2400" dirty="0" smtClean="0"/>
          </a:p>
          <a:p>
            <a:r>
              <a:rPr lang="es-ES" sz="2400" dirty="0" smtClean="0"/>
              <a:t>Modelos del comportamiento de los animales. El instinto de muchos pájaros y de otros animales les han salvado de muchos desastres. Días antes de que la erupción del Monte Pelee, en 1902, produjera una nube ardiente que causó 30.000 víctimas, se produjo una inusual y significativa desaparición de las aves y otros animales de la zona.</a:t>
            </a:r>
          </a:p>
          <a:p>
            <a:endParaRPr lang="es-ES" sz="24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www.iter.es/imag_web/medioambiente/m007.jpg"/>
          <p:cNvPicPr>
            <a:picLocks noChangeAspect="1" noChangeArrowheads="1"/>
          </p:cNvPicPr>
          <p:nvPr/>
        </p:nvPicPr>
        <p:blipFill>
          <a:blip r:embed="rId2" cstate="print"/>
          <a:srcRect/>
          <a:stretch>
            <a:fillRect/>
          </a:stretch>
        </p:blipFill>
        <p:spPr bwMode="auto">
          <a:xfrm>
            <a:off x="3000364" y="1428736"/>
            <a:ext cx="3000396" cy="4071966"/>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_tradnl" b="1" dirty="0" smtClean="0"/>
              <a:t>Áreas de riesgo volcánico en España</a:t>
            </a:r>
            <a:r>
              <a:rPr lang="es-ES" dirty="0" smtClean="0"/>
              <a:t/>
            </a:r>
            <a:br>
              <a:rPr lang="es-ES" dirty="0" smtClean="0"/>
            </a:br>
            <a:endParaRPr lang="es-ES" dirty="0"/>
          </a:p>
        </p:txBody>
      </p:sp>
      <p:sp>
        <p:nvSpPr>
          <p:cNvPr id="3" name="2 Marcador de contenido"/>
          <p:cNvSpPr>
            <a:spLocks noGrp="1"/>
          </p:cNvSpPr>
          <p:nvPr>
            <p:ph idx="1"/>
          </p:nvPr>
        </p:nvSpPr>
        <p:spPr/>
        <p:txBody>
          <a:bodyPr>
            <a:normAutofit lnSpcReduction="10000"/>
          </a:bodyPr>
          <a:lstStyle/>
          <a:p>
            <a:r>
              <a:rPr lang="es-ES_tradnl" dirty="0" smtClean="0"/>
              <a:t>	En España el riesgo volcánico se circunscribe únicamente a la Canarias, siendo el único lugar donde hay algo de actividad volcánica.</a:t>
            </a:r>
            <a:endParaRPr lang="es-ES" dirty="0" smtClean="0"/>
          </a:p>
          <a:p>
            <a:r>
              <a:rPr lang="es-ES_tradnl" dirty="0" smtClean="0"/>
              <a:t>Su origen el volcánico y a lo largo de miles de años han tenido lugar en ellas erupciones volcánicas. Las últimas en Lanzarote (1824) y La Palma (1971). Actualmente existe cierta actividad en Tenerife, Lanzarote y La Palma.</a:t>
            </a:r>
            <a:endParaRPr lang="es-ES" dirty="0" smtClean="0"/>
          </a:p>
          <a:p>
            <a:endParaRPr lang="es-E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fontScale="92500" lnSpcReduction="10000"/>
          </a:bodyPr>
          <a:lstStyle/>
          <a:p>
            <a:r>
              <a:rPr lang="es-ES" dirty="0" smtClean="0">
                <a:latin typeface="Arial" pitchFamily="34" charset="0"/>
                <a:cs typeface="Arial" pitchFamily="34" charset="0"/>
              </a:rPr>
              <a:t>La </a:t>
            </a:r>
            <a:r>
              <a:rPr lang="es-ES" b="1" dirty="0" smtClean="0">
                <a:latin typeface="Arial" pitchFamily="34" charset="0"/>
                <a:cs typeface="Arial" pitchFamily="34" charset="0"/>
              </a:rPr>
              <a:t>magnitud</a:t>
            </a:r>
            <a:r>
              <a:rPr lang="es-ES" dirty="0" smtClean="0">
                <a:latin typeface="Arial" pitchFamily="34" charset="0"/>
                <a:cs typeface="Arial" pitchFamily="34" charset="0"/>
              </a:rPr>
              <a:t> es una medida objetiva de la energía de un sismo hecha con sismógrafos. La escala más conocida y usada es la de Richter (1935) y mide el "logaritmo de la máxima amplitud de un sismograma registrado por un instrumento estándar, a una distancia de 100 kilómetros del epicentro". Posteriormente ha sufrido correcciones, pero la idea básica sigue siendo la misma. Como la escala es logarítmica el paso de una unidad a la siguiente supone multiplicar la energía por diez. </a:t>
            </a: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normAutofit fontScale="77500" lnSpcReduction="20000"/>
          </a:bodyPr>
          <a:lstStyle/>
          <a:p>
            <a:r>
              <a:rPr lang="es-ES" dirty="0" smtClean="0">
                <a:latin typeface="Arial" pitchFamily="34" charset="0"/>
                <a:cs typeface="Arial" pitchFamily="34" charset="0"/>
              </a:rPr>
              <a:t>Este concepto permite clasificar a los terremotos en: </a:t>
            </a:r>
          </a:p>
          <a:p>
            <a:pPr marL="578358" indent="-514350">
              <a:buFont typeface="+mj-lt"/>
              <a:buAutoNum type="arabicPeriod"/>
            </a:pPr>
            <a:r>
              <a:rPr lang="es-ES" dirty="0" smtClean="0">
                <a:latin typeface="Arial" pitchFamily="34" charset="0"/>
                <a:cs typeface="Arial" pitchFamily="34" charset="0"/>
              </a:rPr>
              <a:t> Terremotos grandes M &gt;= 7 </a:t>
            </a:r>
          </a:p>
          <a:p>
            <a:pPr marL="578358" indent="-514350">
              <a:buFont typeface="+mj-lt"/>
              <a:buAutoNum type="arabicPeriod"/>
            </a:pPr>
            <a:r>
              <a:rPr lang="es-ES" dirty="0" smtClean="0">
                <a:latin typeface="Arial" pitchFamily="34" charset="0"/>
                <a:cs typeface="Arial" pitchFamily="34" charset="0"/>
              </a:rPr>
              <a:t>Terremotos moderados 5 =&lt; M &lt; 7 </a:t>
            </a:r>
          </a:p>
          <a:p>
            <a:pPr marL="578358" indent="-514350">
              <a:buFont typeface="+mj-lt"/>
              <a:buAutoNum type="arabicPeriod"/>
            </a:pPr>
            <a:r>
              <a:rPr lang="es-ES" dirty="0" smtClean="0">
                <a:latin typeface="Arial" pitchFamily="34" charset="0"/>
                <a:cs typeface="Arial" pitchFamily="34" charset="0"/>
              </a:rPr>
              <a:t>Terremotos pequeños 3 =&lt; </a:t>
            </a:r>
          </a:p>
          <a:p>
            <a:pPr marL="578358" indent="-514350">
              <a:buFont typeface="+mj-lt"/>
              <a:buAutoNum type="arabicPeriod"/>
            </a:pPr>
            <a:endParaRPr lang="es-ES" dirty="0" smtClean="0">
              <a:latin typeface="Arial" pitchFamily="34" charset="0"/>
              <a:cs typeface="Arial" pitchFamily="34" charset="0"/>
            </a:endParaRPr>
          </a:p>
          <a:p>
            <a:pPr>
              <a:buNone/>
            </a:pPr>
            <a:r>
              <a:rPr lang="es-ES" dirty="0" smtClean="0">
                <a:latin typeface="Arial" pitchFamily="34" charset="0"/>
                <a:cs typeface="Arial" pitchFamily="34" charset="0"/>
              </a:rPr>
              <a:t>El mayor terremoto conocido en el mundo se produjo en Chile en 1960 y tuvo una magnitud de 9,5. Ocasionó 6000 muertos y produjo un tsunami que causó víctimas en Hawái y Japón. </a:t>
            </a:r>
          </a:p>
          <a:p>
            <a:r>
              <a:rPr lang="es-ES" dirty="0" smtClean="0">
                <a:latin typeface="Arial" pitchFamily="34" charset="0"/>
                <a:cs typeface="Arial" pitchFamily="34" charset="0"/>
              </a:rPr>
              <a:t>Un terremoto de magnitud 12 en la escala de Richter partiría la Tierra en dos. </a:t>
            </a:r>
            <a:br>
              <a:rPr lang="es-ES" dirty="0" smtClean="0">
                <a:latin typeface="Arial" pitchFamily="34" charset="0"/>
                <a:cs typeface="Arial" pitchFamily="34" charset="0"/>
              </a:rPr>
            </a:br>
            <a:endParaRPr lang="es-ES"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187624" y="260648"/>
            <a:ext cx="6876256" cy="51571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11560" y="-285776"/>
            <a:ext cx="8075240" cy="1266504"/>
          </a:xfrm>
        </p:spPr>
        <p:txBody>
          <a:bodyPr>
            <a:normAutofit fontScale="90000"/>
          </a:bodyPr>
          <a:lstStyle/>
          <a:p>
            <a:r>
              <a:rPr lang="es-ES_tradnl" sz="3200" b="1" dirty="0" smtClean="0"/>
              <a:t/>
            </a:r>
            <a:br>
              <a:rPr lang="es-ES_tradnl" sz="3200" b="1" dirty="0" smtClean="0"/>
            </a:br>
            <a:r>
              <a:rPr lang="es-ES_tradnl" sz="3200" b="1" dirty="0" smtClean="0"/>
              <a:t>Las características de este riesgo son:</a:t>
            </a:r>
            <a:r>
              <a:rPr lang="es-ES" sz="3200" dirty="0" smtClean="0"/>
              <a:t/>
            </a:r>
            <a:br>
              <a:rPr lang="es-ES" sz="3200" dirty="0" smtClean="0"/>
            </a:br>
            <a:endParaRPr lang="es-ES" sz="3200" dirty="0"/>
          </a:p>
        </p:txBody>
      </p:sp>
      <p:sp>
        <p:nvSpPr>
          <p:cNvPr id="3" name="2 Marcador de contenido"/>
          <p:cNvSpPr>
            <a:spLocks noGrp="1"/>
          </p:cNvSpPr>
          <p:nvPr>
            <p:ph idx="1"/>
          </p:nvPr>
        </p:nvSpPr>
        <p:spPr>
          <a:xfrm>
            <a:off x="428596" y="980728"/>
            <a:ext cx="8258204" cy="5474080"/>
          </a:xfrm>
        </p:spPr>
        <p:txBody>
          <a:bodyPr>
            <a:normAutofit fontScale="77500" lnSpcReduction="20000"/>
          </a:bodyPr>
          <a:lstStyle/>
          <a:p>
            <a:r>
              <a:rPr lang="es-ES_tradnl" dirty="0" smtClean="0">
                <a:latin typeface="Arial" pitchFamily="34" charset="0"/>
                <a:cs typeface="Arial" pitchFamily="34" charset="0"/>
              </a:rPr>
              <a:t>Presencia </a:t>
            </a:r>
            <a:r>
              <a:rPr lang="es-ES_tradnl" dirty="0">
                <a:latin typeface="Arial" pitchFamily="34" charset="0"/>
                <a:cs typeface="Arial" pitchFamily="34" charset="0"/>
              </a:rPr>
              <a:t>brusca y generalmente sin manifestaciones previas perceptible por el hombre</a:t>
            </a:r>
            <a:r>
              <a:rPr lang="es-ES_tradnl" dirty="0" smtClean="0">
                <a:latin typeface="Arial" pitchFamily="34" charset="0"/>
                <a:cs typeface="Arial" pitchFamily="34" charset="0"/>
              </a:rPr>
              <a:t>.</a:t>
            </a:r>
          </a:p>
          <a:p>
            <a:r>
              <a:rPr lang="es-ES_tradnl" dirty="0" smtClean="0">
                <a:latin typeface="Arial" pitchFamily="34" charset="0"/>
                <a:cs typeface="Arial" pitchFamily="34" charset="0"/>
              </a:rPr>
              <a:t>Efectos </a:t>
            </a:r>
            <a:r>
              <a:rPr lang="es-ES_tradnl" dirty="0">
                <a:latin typeface="Arial" pitchFamily="34" charset="0"/>
                <a:cs typeface="Arial" pitchFamily="34" charset="0"/>
              </a:rPr>
              <a:t>destructivos en zonas de muy variable extensión, desde cientos a miles de Km2.</a:t>
            </a:r>
            <a:endParaRPr lang="es-ES" dirty="0">
              <a:latin typeface="Arial" pitchFamily="34" charset="0"/>
              <a:cs typeface="Arial" pitchFamily="34" charset="0"/>
            </a:endParaRPr>
          </a:p>
          <a:p>
            <a:r>
              <a:rPr lang="es-ES_tradnl" dirty="0" smtClean="0">
                <a:latin typeface="Arial" pitchFamily="34" charset="0"/>
                <a:cs typeface="Arial" pitchFamily="34" charset="0"/>
              </a:rPr>
              <a:t>Duración </a:t>
            </a:r>
            <a:r>
              <a:rPr lang="es-ES_tradnl" dirty="0">
                <a:latin typeface="Arial" pitchFamily="34" charset="0"/>
                <a:cs typeface="Arial" pitchFamily="34" charset="0"/>
              </a:rPr>
              <a:t>desde segundos hasta más de dos minutos.</a:t>
            </a:r>
            <a:endParaRPr lang="es-ES" dirty="0">
              <a:latin typeface="Arial" pitchFamily="34" charset="0"/>
              <a:cs typeface="Arial" pitchFamily="34" charset="0"/>
            </a:endParaRPr>
          </a:p>
          <a:p>
            <a:r>
              <a:rPr lang="es-ES_tradnl" dirty="0" smtClean="0">
                <a:latin typeface="Arial" pitchFamily="34" charset="0"/>
                <a:cs typeface="Arial" pitchFamily="34" charset="0"/>
              </a:rPr>
              <a:t>Afectan </a:t>
            </a:r>
            <a:r>
              <a:rPr lang="es-ES_tradnl" dirty="0">
                <a:latin typeface="Arial" pitchFamily="34" charset="0"/>
                <a:cs typeface="Arial" pitchFamily="34" charset="0"/>
              </a:rPr>
              <a:t>a todas las construcciones humanas, pudiendo dar lugar a la destrucción de las mismas. Edificios, vías de comunicación, conducciones eléctricas, agua, gas, etc.</a:t>
            </a:r>
            <a:endParaRPr lang="es-ES" dirty="0">
              <a:latin typeface="Arial" pitchFamily="34" charset="0"/>
              <a:cs typeface="Arial" pitchFamily="34" charset="0"/>
            </a:endParaRPr>
          </a:p>
          <a:p>
            <a:r>
              <a:rPr lang="es-ES_tradnl" dirty="0">
                <a:latin typeface="Arial" pitchFamily="34" charset="0"/>
                <a:cs typeface="Arial" pitchFamily="34" charset="0"/>
              </a:rPr>
              <a:t> </a:t>
            </a:r>
            <a:r>
              <a:rPr lang="es-ES_tradnl" dirty="0" smtClean="0">
                <a:latin typeface="Arial" pitchFamily="34" charset="0"/>
                <a:cs typeface="Arial" pitchFamily="34" charset="0"/>
              </a:rPr>
              <a:t>El </a:t>
            </a:r>
            <a:r>
              <a:rPr lang="es-ES_tradnl" dirty="0">
                <a:latin typeface="Arial" pitchFamily="34" charset="0"/>
                <a:cs typeface="Arial" pitchFamily="34" charset="0"/>
              </a:rPr>
              <a:t>riesgo básico es el colapso de los edificios, ello se debe a que, en superficie, las vibraciones sísmicas se propagan horizontalmente, se transmiten a las estructuras y las someten a esfuerzos superiores para los que están diseñadas. Además, los terrenos poco compactos absorben gran cantidad de energía sísmica, deformándose al hacerlo y provocando el derrumbe de los edificios situados sobre ellos.</a:t>
            </a:r>
            <a:endParaRPr lang="es-ES" dirty="0">
              <a:latin typeface="Arial" pitchFamily="34" charset="0"/>
              <a:cs typeface="Arial" pitchFamily="34" charset="0"/>
            </a:endParaRPr>
          </a:p>
          <a:p>
            <a:endParaRPr lang="es-E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í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166</TotalTime>
  <Words>2453</Words>
  <Application>Microsoft Office PowerPoint</Application>
  <PresentationFormat>Presentación en pantalla (4:3)</PresentationFormat>
  <Paragraphs>136</Paragraphs>
  <Slides>52</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52</vt:i4>
      </vt:variant>
    </vt:vector>
  </HeadingPairs>
  <TitlesOfParts>
    <vt:vector size="54" baseType="lpstr">
      <vt:lpstr>Brío</vt:lpstr>
      <vt:lpstr>Imagen de mapa de bits</vt:lpstr>
      <vt:lpstr>Riesgos de origen interno</vt:lpstr>
      <vt:lpstr>Terremotos </vt:lpstr>
      <vt:lpstr>Diapositiva 3</vt:lpstr>
      <vt:lpstr>Diapositiva 4</vt:lpstr>
      <vt:lpstr> Intensidad y magnitud de los terremotos  </vt:lpstr>
      <vt:lpstr>Diapositiva 6</vt:lpstr>
      <vt:lpstr>Diapositiva 7</vt:lpstr>
      <vt:lpstr>Diapositiva 8</vt:lpstr>
      <vt:lpstr> Las características de este riesgo son: </vt:lpstr>
      <vt:lpstr>Diapositiva 10</vt:lpstr>
      <vt:lpstr>Factores que intensifican los riesgos sísmicos</vt:lpstr>
      <vt:lpstr>Diapositiva 12</vt:lpstr>
      <vt:lpstr>Diapositiva 13</vt:lpstr>
      <vt:lpstr>Predicción y prevención de riesgo sísmico. </vt:lpstr>
      <vt:lpstr>Prevención </vt:lpstr>
      <vt:lpstr>Precursores sísmicos</vt:lpstr>
      <vt:lpstr>Diapositiva 17</vt:lpstr>
      <vt:lpstr>Diapositiva 18</vt:lpstr>
      <vt:lpstr>Áreas de riesgo en España</vt:lpstr>
      <vt:lpstr>Diapositiva 20</vt:lpstr>
      <vt:lpstr>Diapositiva 21</vt:lpstr>
      <vt:lpstr>Normas construcción sismoresistentes</vt:lpstr>
      <vt:lpstr>Diapositiva 23</vt:lpstr>
      <vt:lpstr>Riesgo volcánico</vt:lpstr>
      <vt:lpstr>Diapositiva 25</vt:lpstr>
      <vt:lpstr>Partes de un volcán</vt:lpstr>
      <vt:lpstr>Algunas de las erupciones volcánicas más dañinas</vt:lpstr>
      <vt:lpstr>Materiales arrojados por los volcanes.-</vt:lpstr>
      <vt:lpstr>Diapositiva 29</vt:lpstr>
      <vt:lpstr>Diapositiva 30</vt:lpstr>
      <vt:lpstr>Diapositiva 31</vt:lpstr>
      <vt:lpstr>Clasificación de las erupciones volcánicas </vt:lpstr>
      <vt:lpstr>Diapositiva 33</vt:lpstr>
      <vt:lpstr>Diapositiva 34</vt:lpstr>
      <vt:lpstr>Diapositiva 35</vt:lpstr>
      <vt:lpstr>Diapositiva 36</vt:lpstr>
      <vt:lpstr> Principales factores de riesgo </vt:lpstr>
      <vt:lpstr>Lluvias de piroclastos</vt:lpstr>
      <vt:lpstr>Coladas de lava: pahoehoe y Aa</vt:lpstr>
      <vt:lpstr>Diapositiva 40</vt:lpstr>
      <vt:lpstr>Se produce, como consecuencia, un área de riesgo mucho mayor, afectada por:</vt:lpstr>
      <vt:lpstr>Diapositiva 42</vt:lpstr>
      <vt:lpstr>Diapositiva 43</vt:lpstr>
      <vt:lpstr>Diapositiva 44</vt:lpstr>
      <vt:lpstr>Domo volcánico</vt:lpstr>
      <vt:lpstr>Diapositiva 46</vt:lpstr>
      <vt:lpstr>Diapositiva 47</vt:lpstr>
      <vt:lpstr>Predicción y prevención de riesgos volcánicos</vt:lpstr>
      <vt:lpstr>Diapositiva 49</vt:lpstr>
      <vt:lpstr>Diapositiva 50</vt:lpstr>
      <vt:lpstr>Diapositiva 51</vt:lpstr>
      <vt:lpstr>Áreas de riesgo volcánico en España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Riesgos de origen interno</dc:title>
  <dc:creator>Inma</dc:creator>
  <cp:lastModifiedBy>Inma</cp:lastModifiedBy>
  <cp:revision>31</cp:revision>
  <dcterms:created xsi:type="dcterms:W3CDTF">2009-02-23T18:46:13Z</dcterms:created>
  <dcterms:modified xsi:type="dcterms:W3CDTF">2011-11-15T18:57:12Z</dcterms:modified>
</cp:coreProperties>
</file>